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24"/>
  </p:notesMasterIdLst>
  <p:handoutMasterIdLst>
    <p:handoutMasterId r:id="rId25"/>
  </p:handoutMasterIdLst>
  <p:sldIdLst>
    <p:sldId id="4748" r:id="rId5"/>
    <p:sldId id="4757" r:id="rId6"/>
    <p:sldId id="4728" r:id="rId7"/>
    <p:sldId id="4899" r:id="rId8"/>
    <p:sldId id="4913" r:id="rId9"/>
    <p:sldId id="4912" r:id="rId10"/>
    <p:sldId id="4745" r:id="rId11"/>
    <p:sldId id="4746" r:id="rId12"/>
    <p:sldId id="4816" r:id="rId13"/>
    <p:sldId id="4911" r:id="rId14"/>
    <p:sldId id="4738" r:id="rId15"/>
    <p:sldId id="4733" r:id="rId16"/>
    <p:sldId id="4736" r:id="rId17"/>
    <p:sldId id="4734" r:id="rId18"/>
    <p:sldId id="4820" r:id="rId19"/>
    <p:sldId id="4735" r:id="rId20"/>
    <p:sldId id="4739" r:id="rId21"/>
    <p:sldId id="4675" r:id="rId22"/>
    <p:sldId id="491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derstanding your scope of practice" id="{3E3DE978-22FA-4702-906A-3F3B60C10BDD}">
          <p14:sldIdLst>
            <p14:sldId id="4748"/>
            <p14:sldId id="4757"/>
            <p14:sldId id="4728"/>
            <p14:sldId id="4899"/>
            <p14:sldId id="4913"/>
            <p14:sldId id="4912"/>
            <p14:sldId id="4745"/>
            <p14:sldId id="4746"/>
            <p14:sldId id="4816"/>
            <p14:sldId id="4911"/>
            <p14:sldId id="4738"/>
            <p14:sldId id="4733"/>
            <p14:sldId id="4736"/>
            <p14:sldId id="4734"/>
            <p14:sldId id="4820"/>
            <p14:sldId id="4735"/>
            <p14:sldId id="4739"/>
            <p14:sldId id="4675"/>
            <p14:sldId id="4914"/>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7FE9C14-1323-A3C9-2E39-86E086660518}" name="Eniola Awoyale" initials="EA" userId="S::awoyale@hcpc-uk.org::99b32738-ec29-4bb8-a238-8a415c938b9d" providerId="AD"/>
  <p188:author id="{9B64B425-6145-B99D-82A8-3448C2C09E25}" name="Claire Garcia" initials="CG" userId="S::garciac@hcpc-uk.org::26d31df0-17e5-4cbe-adf8-456a68274a5d" providerId="AD"/>
  <p188:author id="{3DA1C67E-D44F-AFFA-8EE0-91DD2F5F7164}" name="Stephanie Tempest" initials="ST" userId="S::tempess@hcpc-uk.org::9e57ce52-087c-464b-954a-7d7588372c09" providerId="AD"/>
  <p188:author id="{29F18E7F-08AF-0067-0CD6-6D4DB410598B}" name="Nicholas Biskinis" initials="NB" userId="S::biskinn@hcpc-uk.org::a2c6d865-be92-41dc-936c-b98285283cb1" providerId="AD"/>
  <p188:author id="{0F84E689-7F3F-D476-3539-AB5F0E2C87E8}" name="Allison Whitenack" initials="AW" userId="S::whitena@hcpc-uk.org::91b0c8e1-5651-400a-98b3-af36c63f1d72" providerId="AD"/>
  <p188:author id="{4F4E12B7-2563-ECEC-9AFF-D2EBD1A621D8}" name="Matthew Clayton" initials="MC" userId="S::claytom@hcpc-uk.org::92deb5c9-fb04-4ea3-9baf-c823f7658e1a" providerId="AD"/>
  <p188:author id="{CDBBF1CE-3273-47FB-3F12-3A2D47B5B732}" name="Andrew Smith" initials="AS" userId="S::smitha@hcpc-uk.org::e30f4df6-1245-4584-b336-57c9eadbb05f" providerId="AD"/>
  <p188:author id="{2F82EBFF-AB5D-F14B-556F-ECF4CFE82ABC}" name="Bex Kidson" initials="BK" userId="S::kidsonr@hcpc-uk.org::77d107f7-6fd2-4f16-83ae-e55f0d0c3fe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2C6F"/>
    <a:srgbClr val="FF7F96"/>
    <a:srgbClr val="9B3324"/>
    <a:srgbClr val="E5ECF0"/>
    <a:srgbClr val="1961A3"/>
    <a:srgbClr val="109ED5"/>
    <a:srgbClr val="51A831"/>
    <a:srgbClr val="A02B93"/>
    <a:srgbClr val="196B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2F9716-3167-4EC8-AB6A-C21F1DFDED5B}" v="1" dt="2026-02-12T11:30:09.551"/>
    <p1510:client id="{E7D18D2F-1346-732E-F4E9-A1670AA51B1B}" v="4" dt="2026-02-12T16:59:27.6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0"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171C20-C56F-568A-671B-383F57772E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051E238-8827-24F9-5093-5B45C3135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CD3195-B241-41B3-B8F1-EFE00D127A15}" type="datetimeFigureOut">
              <a:rPr lang="en-GB" smtClean="0"/>
              <a:t>19/02/2026</a:t>
            </a:fld>
            <a:endParaRPr lang="en-GB"/>
          </a:p>
        </p:txBody>
      </p:sp>
      <p:sp>
        <p:nvSpPr>
          <p:cNvPr id="4" name="Footer Placeholder 3">
            <a:extLst>
              <a:ext uri="{FF2B5EF4-FFF2-40B4-BE49-F238E27FC236}">
                <a16:creationId xmlns:a16="http://schemas.microsoft.com/office/drawing/2014/main" id="{A5CD7415-6BA9-5B7D-7998-2CF3B93224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7609416-786F-1479-265F-976A311807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872B71-9820-4FF4-B61F-5C19112CDA4E}" type="slidenum">
              <a:rPr lang="en-GB" smtClean="0"/>
              <a:t>‹#›</a:t>
            </a:fld>
            <a:endParaRPr lang="en-GB"/>
          </a:p>
        </p:txBody>
      </p:sp>
    </p:spTree>
    <p:extLst>
      <p:ext uri="{BB962C8B-B14F-4D97-AF65-F5344CB8AC3E}">
        <p14:creationId xmlns:p14="http://schemas.microsoft.com/office/powerpoint/2010/main" val="3626981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844E09-2B34-48CF-B492-267A6946181A}" type="datetimeFigureOut">
              <a:rPr lang="en-GB" smtClean="0"/>
              <a:t>19/02/2026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7FE3EF-BE0C-4426-8A68-35361ECF88E0}" type="slidenum">
              <a:rPr lang="en-GB" smtClean="0"/>
              <a:t>‹#›</a:t>
            </a:fld>
            <a:endParaRPr lang="en-GB"/>
          </a:p>
        </p:txBody>
      </p:sp>
    </p:spTree>
    <p:extLst>
      <p:ext uri="{BB962C8B-B14F-4D97-AF65-F5344CB8AC3E}">
        <p14:creationId xmlns:p14="http://schemas.microsoft.com/office/powerpoint/2010/main" val="2836960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1F92D-FCA0-6983-09B9-243A8CEE8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843ED5-1108-67AF-87C3-EDFD7BEE5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4A1B94-753F-CBE5-04E0-0F8097850D7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C462204-48B0-2932-6025-8939459C7306}"/>
              </a:ext>
            </a:extLst>
          </p:cNvPr>
          <p:cNvSpPr>
            <a:spLocks noGrp="1"/>
          </p:cNvSpPr>
          <p:nvPr>
            <p:ph type="sldNum" sz="quarter" idx="5"/>
          </p:nvPr>
        </p:nvSpPr>
        <p:spPr/>
        <p:txBody>
          <a:bodyPr/>
          <a:lstStyle/>
          <a:p>
            <a:fld id="{417FE3EF-BE0C-4426-8A68-35361ECF88E0}" type="slidenum">
              <a:rPr lang="en-GB" smtClean="0"/>
              <a:t>1</a:t>
            </a:fld>
            <a:endParaRPr lang="en-GB"/>
          </a:p>
        </p:txBody>
      </p:sp>
    </p:spTree>
    <p:extLst>
      <p:ext uri="{BB962C8B-B14F-4D97-AF65-F5344CB8AC3E}">
        <p14:creationId xmlns:p14="http://schemas.microsoft.com/office/powerpoint/2010/main" val="1527820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1FB2F-DB7D-5DC1-7263-52069F785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210C2B-6874-9339-6802-82AAEBFF8C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60F040-369A-1AC9-26F9-AE6B26AAE26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D93F118-3CBD-C8A5-7353-769A5B24CFF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2923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Scope optimisation is ‘</a:t>
            </a:r>
            <a:r>
              <a:rPr lang="en-GB" b="1"/>
              <a:t>a concept that helps us make the best use of our time, knowledge and skills to benefit the people we serve</a:t>
            </a:r>
            <a:r>
              <a:rPr lang="en-GB"/>
              <a:t>’.  This puts it within the context of our workplace – registrants should primarily seek to optimise their scope to meet the needs of their service users. And optimise the scope of practice for all members of the workforce, including support workers and technicians.</a:t>
            </a:r>
          </a:p>
          <a:p>
            <a:endParaRPr lang="en-GB"/>
          </a:p>
          <a:p>
            <a:endParaRPr lang="en-GB"/>
          </a:p>
          <a:p>
            <a:endParaRPr lang="en-GB"/>
          </a:p>
        </p:txBody>
      </p:sp>
      <p:sp>
        <p:nvSpPr>
          <p:cNvPr id="4" name="Slide Number Placeholder 3"/>
          <p:cNvSpPr>
            <a:spLocks noGrp="1"/>
          </p:cNvSpPr>
          <p:nvPr>
            <p:ph type="sldNum" sz="quarter" idx="5"/>
          </p:nvPr>
        </p:nvSpPr>
        <p:spPr/>
        <p:txBody>
          <a:bodyPr/>
          <a:lstStyle/>
          <a:p>
            <a:fld id="{417FE3EF-BE0C-4426-8A68-35361ECF88E0}" type="slidenum">
              <a:rPr lang="en-GB" smtClean="0"/>
              <a:t>11</a:t>
            </a:fld>
            <a:endParaRPr lang="en-GB"/>
          </a:p>
        </p:txBody>
      </p:sp>
    </p:spTree>
    <p:extLst>
      <p:ext uri="{BB962C8B-B14F-4D97-AF65-F5344CB8AC3E}">
        <p14:creationId xmlns:p14="http://schemas.microsoft.com/office/powerpoint/2010/main" val="3642492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0" i="0" u="none" strike="noStrike" kern="1200">
                <a:solidFill>
                  <a:schemeClr val="tx1"/>
                </a:solidFill>
                <a:effectLst/>
                <a:latin typeface="+mn-lt"/>
                <a:ea typeface="+mn-ea"/>
                <a:cs typeface="+mn-cs"/>
              </a:rPr>
              <a:t>In addition to the resources provided by HCPC, there are a range of resources, across the UK countries, to support you to define and demonstrate your scope of practice. </a:t>
            </a:r>
          </a:p>
          <a:p>
            <a:endParaRPr lang="en-GB" sz="1400" b="0" i="0" u="none" strike="noStrike" kern="1200">
              <a:solidFill>
                <a:schemeClr val="tx1"/>
              </a:solidFill>
              <a:effectLst/>
              <a:latin typeface="+mn-lt"/>
              <a:ea typeface="+mn-ea"/>
              <a:cs typeface="+mn-cs"/>
            </a:endParaRPr>
          </a:p>
          <a:p>
            <a:r>
              <a:rPr lang="en-GB" sz="1400" b="0" i="0" u="none" strike="noStrike" kern="1200">
                <a:solidFill>
                  <a:schemeClr val="tx1"/>
                </a:solidFill>
                <a:effectLst/>
                <a:latin typeface="+mn-lt"/>
                <a:ea typeface="+mn-ea"/>
                <a:cs typeface="+mn-cs"/>
              </a:rPr>
              <a:t>For the Advanced Level of Practice only: there is a statement on Advanced Practice from the Chief Allied Health Professions Officers in each of the four UK countries. They collaborated on it to provide clarity about how advanced practice for AHPs is defined, regulated and governed</a:t>
            </a:r>
            <a:endParaRPr lang="en-GB" sz="1400" b="0" i="0" kern="1200">
              <a:solidFill>
                <a:schemeClr val="tx1"/>
              </a:solidFill>
              <a:effectLst/>
              <a:latin typeface="+mn-lt"/>
              <a:ea typeface="+mn-ea"/>
              <a:cs typeface="+mn-cs"/>
            </a:endParaRPr>
          </a:p>
          <a:p>
            <a:endParaRPr lang="en-GB" sz="1400" b="0" i="0" kern="1200">
              <a:solidFill>
                <a:schemeClr val="tx1"/>
              </a:solidFill>
              <a:effectLst/>
              <a:latin typeface="+mn-lt"/>
              <a:ea typeface="+mn-ea"/>
              <a:cs typeface="+mn-cs"/>
            </a:endParaRPr>
          </a:p>
          <a:p>
            <a:endParaRPr lang="en-GB" b="1"/>
          </a:p>
          <a:p>
            <a:endParaRPr lang="en-GB" b="1"/>
          </a:p>
        </p:txBody>
      </p:sp>
      <p:sp>
        <p:nvSpPr>
          <p:cNvPr id="4" name="Slide Number Placeholder 3"/>
          <p:cNvSpPr>
            <a:spLocks noGrp="1"/>
          </p:cNvSpPr>
          <p:nvPr>
            <p:ph type="sldNum" sz="quarter" idx="5"/>
          </p:nvPr>
        </p:nvSpPr>
        <p:spPr/>
        <p:txBody>
          <a:bodyPr/>
          <a:lstStyle/>
          <a:p>
            <a:fld id="{417FE3EF-BE0C-4426-8A68-35361ECF88E0}" type="slidenum">
              <a:rPr lang="en-GB" smtClean="0"/>
              <a:t>12</a:t>
            </a:fld>
            <a:endParaRPr lang="en-GB"/>
          </a:p>
        </p:txBody>
      </p:sp>
    </p:spTree>
    <p:extLst>
      <p:ext uri="{BB962C8B-B14F-4D97-AF65-F5344CB8AC3E}">
        <p14:creationId xmlns:p14="http://schemas.microsoft.com/office/powerpoint/2010/main" val="1645636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BE481-6E83-22DC-32C2-A2A02F6EF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B3BCB7-5FD8-F39D-4DA0-B096B8517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CFF42F-482F-F019-DC59-EB3ED4120ECF}"/>
              </a:ext>
            </a:extLst>
          </p:cNvPr>
          <p:cNvSpPr>
            <a:spLocks noGrp="1"/>
          </p:cNvSpPr>
          <p:nvPr>
            <p:ph type="body" idx="1"/>
          </p:nvPr>
        </p:nvSpPr>
        <p:spPr/>
        <p:txBody>
          <a:bodyPr/>
          <a:lstStyle/>
          <a:p>
            <a:r>
              <a:rPr lang="en-GB"/>
              <a:t>The statement provides an agreed definition of Advanced Practice for AHPs – it aligns with definitions that are country specific and other multi and </a:t>
            </a:r>
            <a:r>
              <a:rPr lang="en-GB" err="1"/>
              <a:t>uni</a:t>
            </a:r>
            <a:r>
              <a:rPr lang="en-GB"/>
              <a:t>-professional definitions too.</a:t>
            </a:r>
          </a:p>
          <a:p>
            <a:endParaRPr lang="en-GB"/>
          </a:p>
          <a:p>
            <a:endParaRPr lang="en-GB"/>
          </a:p>
        </p:txBody>
      </p:sp>
      <p:sp>
        <p:nvSpPr>
          <p:cNvPr id="4" name="Slide Number Placeholder 3">
            <a:extLst>
              <a:ext uri="{FF2B5EF4-FFF2-40B4-BE49-F238E27FC236}">
                <a16:creationId xmlns:a16="http://schemas.microsoft.com/office/drawing/2014/main" id="{A90F8E6A-9357-DE2A-C4E0-D164DA31706F}"/>
              </a:ext>
            </a:extLst>
          </p:cNvPr>
          <p:cNvSpPr>
            <a:spLocks noGrp="1"/>
          </p:cNvSpPr>
          <p:nvPr>
            <p:ph type="sldNum" sz="quarter" idx="5"/>
          </p:nvPr>
        </p:nvSpPr>
        <p:spPr/>
        <p:txBody>
          <a:bodyPr/>
          <a:lstStyle/>
          <a:p>
            <a:fld id="{417FE3EF-BE0C-4426-8A68-35361ECF88E0}" type="slidenum">
              <a:rPr lang="en-GB" smtClean="0"/>
              <a:t>13</a:t>
            </a:fld>
            <a:endParaRPr lang="en-GB"/>
          </a:p>
        </p:txBody>
      </p:sp>
    </p:spTree>
    <p:extLst>
      <p:ext uri="{BB962C8B-B14F-4D97-AF65-F5344CB8AC3E}">
        <p14:creationId xmlns:p14="http://schemas.microsoft.com/office/powerpoint/2010/main" val="3588055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F3A6B-71BB-597B-BAF4-025236B49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B82CE-18B0-89AE-118D-ECF83E4459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9A9904-8120-DE9A-5321-69DCB4E0B8FC}"/>
              </a:ext>
            </a:extLst>
          </p:cNvPr>
          <p:cNvSpPr>
            <a:spLocks noGrp="1"/>
          </p:cNvSpPr>
          <p:nvPr>
            <p:ph type="body" idx="1"/>
          </p:nvPr>
        </p:nvSpPr>
        <p:spPr/>
        <p:txBody>
          <a:bodyPr/>
          <a:lstStyle/>
          <a:p>
            <a:r>
              <a:rPr lang="en-GB"/>
              <a:t>The Four Pillars of Practice are Clinical Practice, Facilitating Learning, Leadership, Evidence, research and development.  This slide shares the version from NHS Education Scotland and again there is some variation in terminology used in different UK countries and professional bodies.</a:t>
            </a:r>
          </a:p>
          <a:p>
            <a:endParaRPr lang="en-GB"/>
          </a:p>
          <a:p>
            <a:r>
              <a:rPr lang="en-GB"/>
              <a:t>The size of each pillar will depend on your role, driven by the needs of the service and level of practice as shown here. The pillars can go up and down as your scope of practice evolves e.g. if a registrant moves from clinical practice into a full-time academic role, their clinical pillar may go down over time while their facilitating learning pillar will rise substantially. </a:t>
            </a:r>
          </a:p>
          <a:p>
            <a:endParaRPr lang="en-GB"/>
          </a:p>
          <a:p>
            <a:r>
              <a:rPr lang="en-GB"/>
              <a:t>The Four Pillars of Practice are not compulsory from a regulatory perspective, but they can act as a guide when thinking about optimising your scope of practice to support your professional development to benefit the people you serve.</a:t>
            </a:r>
          </a:p>
        </p:txBody>
      </p:sp>
      <p:sp>
        <p:nvSpPr>
          <p:cNvPr id="4" name="Slide Number Placeholder 3">
            <a:extLst>
              <a:ext uri="{FF2B5EF4-FFF2-40B4-BE49-F238E27FC236}">
                <a16:creationId xmlns:a16="http://schemas.microsoft.com/office/drawing/2014/main" id="{D2C461BD-A72A-485A-F530-752317107916}"/>
              </a:ext>
            </a:extLst>
          </p:cNvPr>
          <p:cNvSpPr>
            <a:spLocks noGrp="1"/>
          </p:cNvSpPr>
          <p:nvPr>
            <p:ph type="sldNum" sz="quarter" idx="5"/>
          </p:nvPr>
        </p:nvSpPr>
        <p:spPr/>
        <p:txBody>
          <a:bodyPr/>
          <a:lstStyle/>
          <a:p>
            <a:fld id="{417FE3EF-BE0C-4426-8A68-35361ECF88E0}" type="slidenum">
              <a:rPr lang="en-GB" smtClean="0"/>
              <a:t>14</a:t>
            </a:fld>
            <a:endParaRPr lang="en-GB"/>
          </a:p>
        </p:txBody>
      </p:sp>
    </p:spTree>
    <p:extLst>
      <p:ext uri="{BB962C8B-B14F-4D97-AF65-F5344CB8AC3E}">
        <p14:creationId xmlns:p14="http://schemas.microsoft.com/office/powerpoint/2010/main" val="3758848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5845E-C59A-12E6-F977-466F3570F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DEF8F-3065-33E5-A746-1157D12A56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CF6E5-E9C0-6070-AD79-4B03F0035A30}"/>
              </a:ext>
            </a:extLst>
          </p:cNvPr>
          <p:cNvSpPr>
            <a:spLocks noGrp="1"/>
          </p:cNvSpPr>
          <p:nvPr>
            <p:ph type="body" idx="1"/>
          </p:nvPr>
        </p:nvSpPr>
        <p:spPr/>
        <p:txBody>
          <a:bodyPr/>
          <a:lstStyle/>
          <a:p>
            <a:r>
              <a:rPr lang="en-GB" sz="2400"/>
              <a:t>The notion that CPD must be aligned to our scope of practice is widely agreed across healthcare professions.  These five principles are from CPD Together – encompassing a collective voice from over 20 different health and care professional bodies (and trade unions) including nursing, midwifery and many of the professions regulated by HCPC.  Principle 4 – CPD and lifelong learning should be balanced and relevant to each person’s area of practice or employment – confirms the importance of aligning CPD with scope of practice.</a:t>
            </a:r>
          </a:p>
          <a:p>
            <a:endParaRPr lang="en-GB" sz="2400"/>
          </a:p>
          <a:p>
            <a:endParaRPr lang="en-GB"/>
          </a:p>
          <a:p>
            <a:endParaRPr lang="en-GB"/>
          </a:p>
        </p:txBody>
      </p:sp>
      <p:sp>
        <p:nvSpPr>
          <p:cNvPr id="4" name="Slide Number Placeholder 3">
            <a:extLst>
              <a:ext uri="{FF2B5EF4-FFF2-40B4-BE49-F238E27FC236}">
                <a16:creationId xmlns:a16="http://schemas.microsoft.com/office/drawing/2014/main" id="{BE20C5F9-385F-11EC-048D-FC95D574E473}"/>
              </a:ext>
            </a:extLst>
          </p:cNvPr>
          <p:cNvSpPr>
            <a:spLocks noGrp="1"/>
          </p:cNvSpPr>
          <p:nvPr>
            <p:ph type="sldNum" sz="quarter" idx="5"/>
          </p:nvPr>
        </p:nvSpPr>
        <p:spPr/>
        <p:txBody>
          <a:bodyPr/>
          <a:lstStyle/>
          <a:p>
            <a:fld id="{417FE3EF-BE0C-4426-8A68-35361ECF88E0}" type="slidenum">
              <a:rPr lang="en-GB" smtClean="0"/>
              <a:t>15</a:t>
            </a:fld>
            <a:endParaRPr lang="en-GB"/>
          </a:p>
        </p:txBody>
      </p:sp>
    </p:spTree>
    <p:extLst>
      <p:ext uri="{BB962C8B-B14F-4D97-AF65-F5344CB8AC3E}">
        <p14:creationId xmlns:p14="http://schemas.microsoft.com/office/powerpoint/2010/main" val="2201052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26EF8-899A-CA8C-E864-FD07BD656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6F1E5-54F1-8312-ABC9-425005808D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98F1E-B401-26F9-7281-5BDCA310AECE}"/>
              </a:ext>
            </a:extLst>
          </p:cNvPr>
          <p:cNvSpPr>
            <a:spLocks noGrp="1"/>
          </p:cNvSpPr>
          <p:nvPr>
            <p:ph type="body" idx="1"/>
          </p:nvPr>
        </p:nvSpPr>
        <p:spPr/>
        <p:txBody>
          <a:bodyPr/>
          <a:lstStyle/>
          <a:p>
            <a:r>
              <a:rPr lang="en-GB"/>
              <a:t>This figure is from the Royal College of Speech and Language Therapists Professional Development Framework but you will also see a version of it in other places.</a:t>
            </a:r>
          </a:p>
          <a:p>
            <a:endParaRPr lang="en-GB"/>
          </a:p>
          <a:p>
            <a:r>
              <a:rPr lang="en-GB"/>
              <a:t>Notice the horizontal axis of generalist to specialist in particular. This diagram helps registrants to understand that scope of practice can be specialist e.g. working in a specialty such as neurosciences within an origin profession or building on your origin profession with additional learning and training e.g. to work in multiprofessional roles such as an advanced clinical practitioner.  We can also work towards advanced generalist practice e.g. in primary care or the broader (non-specialist) elements of social care.  The vertical arrows show the levels of practice.</a:t>
            </a:r>
          </a:p>
          <a:p>
            <a:endParaRPr lang="en-GB"/>
          </a:p>
          <a:p>
            <a:endParaRPr lang="en-GB"/>
          </a:p>
          <a:p>
            <a:endParaRPr lang="en-GB"/>
          </a:p>
        </p:txBody>
      </p:sp>
      <p:sp>
        <p:nvSpPr>
          <p:cNvPr id="4" name="Slide Number Placeholder 3">
            <a:extLst>
              <a:ext uri="{FF2B5EF4-FFF2-40B4-BE49-F238E27FC236}">
                <a16:creationId xmlns:a16="http://schemas.microsoft.com/office/drawing/2014/main" id="{1B179D07-FDC6-B20C-3D00-E0F7F6080993}"/>
              </a:ext>
            </a:extLst>
          </p:cNvPr>
          <p:cNvSpPr>
            <a:spLocks noGrp="1"/>
          </p:cNvSpPr>
          <p:nvPr>
            <p:ph type="sldNum" sz="quarter" idx="5"/>
          </p:nvPr>
        </p:nvSpPr>
        <p:spPr/>
        <p:txBody>
          <a:bodyPr/>
          <a:lstStyle/>
          <a:p>
            <a:fld id="{417FE3EF-BE0C-4426-8A68-35361ECF88E0}" type="slidenum">
              <a:rPr lang="en-GB" smtClean="0"/>
              <a:t>16</a:t>
            </a:fld>
            <a:endParaRPr lang="en-GB"/>
          </a:p>
        </p:txBody>
      </p:sp>
    </p:spTree>
    <p:extLst>
      <p:ext uri="{BB962C8B-B14F-4D97-AF65-F5344CB8AC3E}">
        <p14:creationId xmlns:p14="http://schemas.microsoft.com/office/powerpoint/2010/main" val="175579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a:solidFill>
                  <a:schemeClr val="tx1"/>
                </a:solidFill>
              </a:rPr>
              <a:t>As discussed, our scope of practice is an evolutionary process and one which happens within the context of work. Therefore defining, maintaining and supporting safe practice, for those registrants who are in substantive posts, also requires input from employing organisations too.</a:t>
            </a:r>
          </a:p>
          <a:p>
            <a:pPr rtl="0" fontAlgn="base"/>
            <a:endParaRPr lang="en-US" sz="1200" b="1" i="0" u="none" strike="noStrike" kern="1200">
              <a:solidFill>
                <a:schemeClr val="tx1"/>
              </a:solidFill>
              <a:effectLst/>
              <a:latin typeface="+mn-lt"/>
              <a:ea typeface="+mn-ea"/>
              <a:cs typeface="+mn-cs"/>
            </a:endParaRPr>
          </a:p>
          <a:p>
            <a:pPr fontAlgn="base"/>
            <a:r>
              <a:rPr lang="en-US" sz="1200" b="1" i="0" u="none" strike="noStrike" kern="1200">
                <a:solidFill>
                  <a:schemeClr val="tx1"/>
                </a:solidFill>
                <a:effectLst/>
                <a:latin typeface="+mn-lt"/>
                <a:ea typeface="+mn-ea"/>
                <a:cs typeface="+mn-cs"/>
              </a:rPr>
              <a:t>Being safe and effective is a shared directive. It’s a partnership between registrants, employers, regulators </a:t>
            </a:r>
            <a:r>
              <a:rPr lang="en-US" b="1"/>
              <a:t>(health and</a:t>
            </a:r>
            <a:r>
              <a:rPr lang="en-US" sz="1200" b="1" i="0" u="none" strike="noStrike" kern="1200">
                <a:solidFill>
                  <a:schemeClr val="tx1"/>
                </a:solidFill>
                <a:effectLst/>
                <a:latin typeface="+mn-lt"/>
                <a:ea typeface="+mn-ea"/>
                <a:cs typeface="+mn-cs"/>
              </a:rPr>
              <a:t> </a:t>
            </a:r>
            <a:r>
              <a:rPr lang="en-US" b="1"/>
              <a:t>care regulators and system regulators) and </a:t>
            </a:r>
            <a:r>
              <a:rPr lang="en-US" sz="1200" b="1" i="0" u="none" strike="noStrike" kern="1200">
                <a:solidFill>
                  <a:schemeClr val="tx1"/>
                </a:solidFill>
                <a:effectLst/>
                <a:latin typeface="+mn-lt"/>
                <a:ea typeface="+mn-ea"/>
                <a:cs typeface="+mn-cs"/>
              </a:rPr>
              <a:t>professional / national bodies for every level of practice. All working together within the broad legal framework as described here.</a:t>
            </a:r>
            <a:endParaRPr lang="en-US" sz="1200" b="0" i="0" kern="1200">
              <a:solidFill>
                <a:schemeClr val="tx1"/>
              </a:solidFill>
              <a:effectLst/>
              <a:latin typeface="+mn-lt"/>
              <a:ea typeface="+mn-ea"/>
              <a:cs typeface="+mn-cs"/>
            </a:endParaRPr>
          </a:p>
          <a:p>
            <a:pPr rtl="0" fontAlgn="base"/>
            <a:r>
              <a:rPr lang="en-GB" sz="1200" b="0" i="0" kern="1200">
                <a:solidFill>
                  <a:schemeClr val="tx1"/>
                </a:solidFill>
                <a:effectLst/>
                <a:latin typeface="+mn-lt"/>
                <a:ea typeface="+mn-ea"/>
                <a:cs typeface="+mn-cs"/>
              </a:rPr>
              <a:t>​</a:t>
            </a:r>
          </a:p>
          <a:p>
            <a:endParaRPr lang="en-GB"/>
          </a:p>
          <a:p>
            <a:endParaRPr lang="en-GB"/>
          </a:p>
        </p:txBody>
      </p:sp>
      <p:sp>
        <p:nvSpPr>
          <p:cNvPr id="4" name="Slide Number Placeholder 3"/>
          <p:cNvSpPr>
            <a:spLocks noGrp="1"/>
          </p:cNvSpPr>
          <p:nvPr>
            <p:ph type="sldNum" sz="quarter" idx="5"/>
          </p:nvPr>
        </p:nvSpPr>
        <p:spPr/>
        <p:txBody>
          <a:bodyPr/>
          <a:lstStyle/>
          <a:p>
            <a:fld id="{417FE3EF-BE0C-4426-8A68-35361ECF88E0}" type="slidenum">
              <a:rPr lang="en-GB" smtClean="0"/>
              <a:t>17</a:t>
            </a:fld>
            <a:endParaRPr lang="en-GB"/>
          </a:p>
        </p:txBody>
      </p:sp>
    </p:spTree>
    <p:extLst>
      <p:ext uri="{BB962C8B-B14F-4D97-AF65-F5344CB8AC3E}">
        <p14:creationId xmlns:p14="http://schemas.microsoft.com/office/powerpoint/2010/main" val="16877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7FE3EF-BE0C-4426-8A68-35361ECF88E0}" type="slidenum">
              <a:rPr lang="en-GB" smtClean="0"/>
              <a:t>18</a:t>
            </a:fld>
            <a:endParaRPr lang="en-GB"/>
          </a:p>
        </p:txBody>
      </p:sp>
    </p:spTree>
    <p:extLst>
      <p:ext uri="{BB962C8B-B14F-4D97-AF65-F5344CB8AC3E}">
        <p14:creationId xmlns:p14="http://schemas.microsoft.com/office/powerpoint/2010/main" val="4290134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932BE-D93C-E1AC-512B-63A95A545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A4CC70-8261-ABDC-23E6-175095258B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23C4D-00B6-7B22-1AC1-33E00AA734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55F7375-9A9B-2A25-FED4-260223836DF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27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4A078-AD13-0B5F-DF3D-DE22DC4E2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ACFF97-A0E0-8AAA-D66E-C3073EC10E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A7C483-3BAE-59B0-88D4-D86BFAFD37F4}"/>
              </a:ext>
            </a:extLst>
          </p:cNvPr>
          <p:cNvSpPr>
            <a:spLocks noGrp="1"/>
          </p:cNvSpPr>
          <p:nvPr>
            <p:ph type="body" idx="1"/>
          </p:nvPr>
        </p:nvSpPr>
        <p:spPr/>
        <p:txBody>
          <a:bodyPr/>
          <a:lstStyle/>
          <a:p>
            <a:endParaRPr lang="en-GB"/>
          </a:p>
          <a:p>
            <a:endParaRPr lang="en-GB"/>
          </a:p>
        </p:txBody>
      </p:sp>
      <p:sp>
        <p:nvSpPr>
          <p:cNvPr id="4" name="Slide Number Placeholder 3">
            <a:extLst>
              <a:ext uri="{FF2B5EF4-FFF2-40B4-BE49-F238E27FC236}">
                <a16:creationId xmlns:a16="http://schemas.microsoft.com/office/drawing/2014/main" id="{EDDAE850-4646-042E-A7A1-164AB256C266}"/>
              </a:ext>
            </a:extLst>
          </p:cNvPr>
          <p:cNvSpPr>
            <a:spLocks noGrp="1"/>
          </p:cNvSpPr>
          <p:nvPr>
            <p:ph type="sldNum" sz="quarter" idx="5"/>
          </p:nvPr>
        </p:nvSpPr>
        <p:spPr/>
        <p:txBody>
          <a:bodyPr/>
          <a:lstStyle/>
          <a:p>
            <a:fld id="{417FE3EF-BE0C-4426-8A68-35361ECF88E0}" type="slidenum">
              <a:rPr lang="en-GB" smtClean="0"/>
              <a:t>2</a:t>
            </a:fld>
            <a:endParaRPr lang="en-GB"/>
          </a:p>
        </p:txBody>
      </p:sp>
    </p:spTree>
    <p:extLst>
      <p:ext uri="{BB962C8B-B14F-4D97-AF65-F5344CB8AC3E}">
        <p14:creationId xmlns:p14="http://schemas.microsoft.com/office/powerpoint/2010/main" val="382011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17FE3EF-BE0C-4426-8A68-35361ECF88E0}" type="slidenum">
              <a:rPr lang="en-GB" smtClean="0"/>
              <a:t>3</a:t>
            </a:fld>
            <a:endParaRPr lang="en-GB"/>
          </a:p>
        </p:txBody>
      </p:sp>
    </p:spTree>
    <p:extLst>
      <p:ext uri="{BB962C8B-B14F-4D97-AF65-F5344CB8AC3E}">
        <p14:creationId xmlns:p14="http://schemas.microsoft.com/office/powerpoint/2010/main" val="3503294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E5D05-6252-E170-55C3-D303F87E57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3A975C-265E-9693-AD30-C4BFC83082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2281B-6DE2-EA26-F47E-AF3AB6504D4C}"/>
              </a:ext>
            </a:extLst>
          </p:cNvPr>
          <p:cNvSpPr>
            <a:spLocks noGrp="1"/>
          </p:cNvSpPr>
          <p:nvPr>
            <p:ph type="body" idx="1"/>
          </p:nvPr>
        </p:nvSpPr>
        <p:spPr/>
        <p:txBody>
          <a:bodyPr/>
          <a:lstStyle/>
          <a:p>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accent1">
                    <a:lumMod val="75000"/>
                  </a:schemeClr>
                </a:solidFill>
              </a:rPr>
              <a:t>The levels of practice have been set out in national profession specific and multiprofessional frameworks and the terminology may differ slightly across countries and professions.  The key takeaway points in relation to scope of practice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accent1">
                  <a:lumMod val="75000"/>
                </a:schemeClr>
              </a:solidFill>
            </a:endParaRPr>
          </a:p>
          <a:p>
            <a:pPr marL="228600" indent="-228600">
              <a:buAutoNum type="arabicPeriod"/>
            </a:pPr>
            <a:r>
              <a:rPr lang="en-GB" sz="1200" kern="1200">
                <a:solidFill>
                  <a:schemeClr val="tx1"/>
                </a:solidFill>
                <a:effectLst/>
                <a:latin typeface="+mn-lt"/>
                <a:ea typeface="+mn-ea"/>
                <a:cs typeface="+mn-cs"/>
              </a:rPr>
              <a:t>The levels of practice encompass many different roles across sectors</a:t>
            </a:r>
          </a:p>
          <a:p>
            <a:pPr marL="228600" indent="-228600">
              <a:buAutoNum type="arabicPeriod"/>
            </a:pPr>
            <a:r>
              <a:rPr lang="en-GB" sz="1200" kern="1200">
                <a:solidFill>
                  <a:schemeClr val="tx1"/>
                </a:solidFill>
                <a:effectLst/>
                <a:latin typeface="+mn-lt"/>
                <a:ea typeface="+mn-ea"/>
                <a:cs typeface="+mn-cs"/>
              </a:rPr>
              <a:t>HCPC registrants are considered autonomous at the point of registration, working within the limits of their knowledge and skills and knowing when to refer to others</a:t>
            </a:r>
          </a:p>
          <a:p>
            <a:pPr marL="228600" indent="-228600">
              <a:buAutoNum type="arabicPeriod"/>
            </a:pPr>
            <a:r>
              <a:rPr lang="en-GB" sz="1200" kern="1200">
                <a:solidFill>
                  <a:schemeClr val="tx1"/>
                </a:solidFill>
                <a:effectLst/>
                <a:latin typeface="+mn-lt"/>
                <a:ea typeface="+mn-ea"/>
                <a:cs typeface="+mn-cs"/>
              </a:rPr>
              <a:t>An individual’s scope of practice may appropriately evolve over time, with experience and additional training or qualifications, and with appropriate leadership oversight and governance</a:t>
            </a:r>
          </a:p>
          <a:p>
            <a:pPr marL="228600" indent="-228600">
              <a:buAutoNum type="arabicPeriod"/>
            </a:pPr>
            <a:r>
              <a:rPr lang="en-GB" sz="1200" kern="1200">
                <a:solidFill>
                  <a:schemeClr val="tx1"/>
                </a:solidFill>
                <a:effectLst/>
                <a:latin typeface="+mn-lt"/>
                <a:ea typeface="+mn-ea"/>
                <a:cs typeface="+mn-cs"/>
              </a:rPr>
              <a:t>The levels of practice are a workforce development framework and not a regulatory requirement</a:t>
            </a:r>
          </a:p>
          <a:p>
            <a:pPr marL="228600" indent="-228600">
              <a:buAutoNum type="arabicPeriod"/>
            </a:pPr>
            <a:r>
              <a:rPr lang="en-GB" sz="1200" kern="1200">
                <a:solidFill>
                  <a:schemeClr val="tx1"/>
                </a:solidFill>
                <a:effectLst/>
                <a:latin typeface="+mn-lt"/>
                <a:ea typeface="+mn-ea"/>
                <a:cs typeface="+mn-cs"/>
              </a:rPr>
              <a:t>Working within scope of practice is a regulatory requirement </a:t>
            </a:r>
          </a:p>
          <a:p>
            <a:pPr marL="0" indent="0">
              <a:buNone/>
            </a:pPr>
            <a:endParaRPr lang="en-GB" sz="1200" kern="1200">
              <a:solidFill>
                <a:schemeClr val="tx1"/>
              </a:solidFill>
              <a:effectLst/>
              <a:latin typeface="+mn-lt"/>
              <a:ea typeface="+mn-ea"/>
              <a:cs typeface="+mn-cs"/>
            </a:endParaRPr>
          </a:p>
          <a:p>
            <a:pPr marL="228600" indent="-228600">
              <a:buAutoNum type="arabicPeriod"/>
            </a:pPr>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0E8F5F2-3B53-291E-EC89-B068A6873D4F}"/>
              </a:ext>
            </a:extLst>
          </p:cNvPr>
          <p:cNvSpPr>
            <a:spLocks noGrp="1"/>
          </p:cNvSpPr>
          <p:nvPr>
            <p:ph type="sldNum" sz="quarter" idx="5"/>
          </p:nvPr>
        </p:nvSpPr>
        <p:spPr/>
        <p:txBody>
          <a:bodyPr/>
          <a:lstStyle/>
          <a:p>
            <a:fld id="{417FE3EF-BE0C-4426-8A68-35361ECF88E0}" type="slidenum">
              <a:rPr lang="en-GB" smtClean="0"/>
              <a:t>4</a:t>
            </a:fld>
            <a:endParaRPr lang="en-GB"/>
          </a:p>
        </p:txBody>
      </p:sp>
    </p:spTree>
    <p:extLst>
      <p:ext uri="{BB962C8B-B14F-4D97-AF65-F5344CB8AC3E}">
        <p14:creationId xmlns:p14="http://schemas.microsoft.com/office/powerpoint/2010/main" val="3194109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93854-1AC5-9F34-BE4B-A4D468D7F9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A509DD-EF9A-8B56-5D45-0D175CB02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0832A-3B66-827A-2D3A-3C127E1256B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4C06CCE-1440-15A2-9506-64E8018693F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921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196CF-3DE3-8413-4699-D38670606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E37C6-95CD-0B69-2F98-11446EA5BD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22E825-9867-17C3-25A8-3619B38929A5}"/>
              </a:ext>
            </a:extLst>
          </p:cNvPr>
          <p:cNvSpPr>
            <a:spLocks noGrp="1"/>
          </p:cNvSpPr>
          <p:nvPr>
            <p:ph type="body" idx="1"/>
          </p:nvPr>
        </p:nvSpPr>
        <p:spPr/>
        <p:txBody>
          <a:bodyPr/>
          <a:lstStyle/>
          <a:p>
            <a:pPr rtl="0" fontAlgn="base"/>
            <a:r>
              <a:rPr lang="en-GB" sz="1200" b="0" i="0" kern="1200">
                <a:solidFill>
                  <a:schemeClr val="tx1"/>
                </a:solidFill>
                <a:effectLst/>
                <a:latin typeface="+mn-lt"/>
                <a:ea typeface="+mn-ea"/>
                <a:cs typeface="+mn-cs"/>
              </a:rPr>
              <a:t>​</a:t>
            </a:r>
            <a:r>
              <a:rPr lang="en-GB" sz="1200" b="0" i="0" u="none" strike="noStrike" kern="1200">
                <a:solidFill>
                  <a:schemeClr val="tx1"/>
                </a:solidFill>
                <a:effectLst/>
                <a:latin typeface="+mn-lt"/>
                <a:ea typeface="+mn-ea"/>
                <a:cs typeface="+mn-cs"/>
              </a:rPr>
              <a:t>The Standards and associated guidance for scope of practice are there to support registrants to work safely and effectively. </a:t>
            </a:r>
            <a:r>
              <a:rPr lang="en-US" sz="1200" b="0" i="0" kern="1200">
                <a:solidFill>
                  <a:schemeClr val="tx1"/>
                </a:solidFill>
                <a:effectLst/>
                <a:latin typeface="+mn-lt"/>
                <a:ea typeface="+mn-ea"/>
                <a:cs typeface="+mn-cs"/>
              </a:rPr>
              <a:t>​This is what the HCPC standards say about scope of practice. Note how the standards require registrants to undertake additional training but do not mandate that this must be a specific type e.g. a formal qualification, as this will be dependent on the individual context.</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The Standards refers to the broader definition of service user which means that some of your additional qualifications and / or training may be linked to broader learning e.g. leadership and change management, should your role require those elements. </a:t>
            </a:r>
          </a:p>
          <a:p>
            <a:pPr rtl="0" fontAlgn="base"/>
            <a:endParaRPr lang="en-US" sz="1200" b="0" i="0" kern="1200">
              <a:solidFill>
                <a:schemeClr val="tx1"/>
              </a:solidFill>
              <a:effectLst/>
              <a:latin typeface="+mn-lt"/>
              <a:ea typeface="+mn-ea"/>
              <a:cs typeface="+mn-cs"/>
            </a:endParaRPr>
          </a:p>
          <a:p>
            <a:pPr rtl="0" fontAlgn="base"/>
            <a:r>
              <a:rPr lang="en-US" sz="1200" b="0" i="0" kern="1200">
                <a:solidFill>
                  <a:schemeClr val="tx1"/>
                </a:solidFill>
                <a:effectLst/>
                <a:latin typeface="+mn-lt"/>
                <a:ea typeface="+mn-ea"/>
                <a:cs typeface="+mn-cs"/>
              </a:rPr>
              <a:t>To work within scope of practice registrants must take responsibility and accountability for their decisions and actions.  There are also responsibilities for other people such as employers who need to have in place policies and processes to support people to work within their scope of practice.</a:t>
            </a:r>
          </a:p>
          <a:p>
            <a:pPr rtl="0" fontAlgn="base"/>
            <a:endParaRPr lang="en-US" sz="1200" b="0" i="0" kern="1200">
              <a:solidFill>
                <a:schemeClr val="tx1"/>
              </a:solidFill>
              <a:effectLst/>
              <a:latin typeface="+mn-lt"/>
              <a:ea typeface="+mn-ea"/>
              <a:cs typeface="+mn-cs"/>
            </a:endParaRPr>
          </a:p>
          <a:p>
            <a:pPr rtl="0" fontAlgn="base"/>
            <a:endParaRPr lang="en-US" sz="1200" b="0" i="0" kern="1200">
              <a:solidFill>
                <a:schemeClr val="tx1"/>
              </a:solidFill>
              <a:effectLst/>
              <a:latin typeface="+mn-lt"/>
              <a:ea typeface="+mn-ea"/>
              <a:cs typeface="+mn-cs"/>
            </a:endParaRPr>
          </a:p>
          <a:p>
            <a:pPr rtl="0" fontAlgn="base"/>
            <a:r>
              <a:rPr lang="en-GB" sz="1200" b="0" i="0" kern="1200">
                <a:solidFill>
                  <a:schemeClr val="tx1"/>
                </a:solidFill>
                <a:effectLst/>
                <a:latin typeface="+mn-lt"/>
                <a:ea typeface="+mn-ea"/>
                <a:cs typeface="+mn-cs"/>
              </a:rPr>
              <a:t>​</a:t>
            </a:r>
          </a:p>
          <a:p>
            <a:endParaRPr lang="en-GB"/>
          </a:p>
        </p:txBody>
      </p:sp>
      <p:sp>
        <p:nvSpPr>
          <p:cNvPr id="4" name="Slide Number Placeholder 3">
            <a:extLst>
              <a:ext uri="{FF2B5EF4-FFF2-40B4-BE49-F238E27FC236}">
                <a16:creationId xmlns:a16="http://schemas.microsoft.com/office/drawing/2014/main" id="{5D20E132-3EB3-30F7-03B8-33D6B3B3E43D}"/>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17FE3EF-BE0C-4426-8A68-35361ECF88E0}"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4701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D87459-6A31-03DA-9AE7-07B2E56184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5A7B2-B189-EB2B-7B47-F09F11685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CD667-350B-442E-C48D-6784446CF12E}"/>
              </a:ext>
            </a:extLst>
          </p:cNvPr>
          <p:cNvSpPr>
            <a:spLocks noGrp="1"/>
          </p:cNvSpPr>
          <p:nvPr>
            <p:ph type="body" idx="1"/>
          </p:nvPr>
        </p:nvSpPr>
        <p:spPr/>
        <p:txBody>
          <a:bodyPr/>
          <a:lstStyle/>
          <a:p>
            <a:r>
              <a:rPr lang="en-GB">
                <a:solidFill>
                  <a:schemeClr val="tx1"/>
                </a:solidFill>
              </a:rPr>
              <a:t>This statement encapsulates the point about scope of practice functioning as a living and evolving concept – it develops with you and requires you to use your professional judgement about what </a:t>
            </a:r>
            <a:r>
              <a:rPr lang="en-GB" i="1">
                <a:solidFill>
                  <a:schemeClr val="tx1"/>
                </a:solidFill>
              </a:rPr>
              <a:t>you</a:t>
            </a:r>
            <a:r>
              <a:rPr lang="en-GB">
                <a:solidFill>
                  <a:schemeClr val="tx1"/>
                </a:solidFill>
              </a:rPr>
              <a:t> and / or your profession can do.  This statement speaks to scope of practice narrowing over time but it can also broaden depending on the needs of your service users.  The link in the presentation will direct registrants to additional resources to support </a:t>
            </a:r>
            <a:r>
              <a:rPr lang="en-GB"/>
              <a:t>you </a:t>
            </a:r>
            <a:r>
              <a:rPr lang="en-GB">
                <a:solidFill>
                  <a:schemeClr val="tx1"/>
                </a:solidFill>
              </a:rPr>
              <a:t>to identify their scope of practice.</a:t>
            </a:r>
          </a:p>
        </p:txBody>
      </p:sp>
      <p:sp>
        <p:nvSpPr>
          <p:cNvPr id="4" name="Slide Number Placeholder 3">
            <a:extLst>
              <a:ext uri="{FF2B5EF4-FFF2-40B4-BE49-F238E27FC236}">
                <a16:creationId xmlns:a16="http://schemas.microsoft.com/office/drawing/2014/main" id="{69986D81-6ADE-D485-40B4-5ECB61F5029B}"/>
              </a:ext>
            </a:extLst>
          </p:cNvPr>
          <p:cNvSpPr>
            <a:spLocks noGrp="1"/>
          </p:cNvSpPr>
          <p:nvPr>
            <p:ph type="sldNum" sz="quarter" idx="5"/>
          </p:nvPr>
        </p:nvSpPr>
        <p:spPr/>
        <p:txBody>
          <a:bodyPr/>
          <a:lstStyle/>
          <a:p>
            <a:fld id="{417FE3EF-BE0C-4426-8A68-35361ECF88E0}" type="slidenum">
              <a:rPr lang="en-GB" smtClean="0"/>
              <a:t>7</a:t>
            </a:fld>
            <a:endParaRPr lang="en-GB"/>
          </a:p>
        </p:txBody>
      </p:sp>
    </p:spTree>
    <p:extLst>
      <p:ext uri="{BB962C8B-B14F-4D97-AF65-F5344CB8AC3E}">
        <p14:creationId xmlns:p14="http://schemas.microsoft.com/office/powerpoint/2010/main" val="3721215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0DBB5-129B-86F8-47B2-5B7C12D094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9C1AB-A20D-2FA0-9BDF-C9C526D4C1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98BBE3-1783-671A-A2EB-EBA7C8F2D2D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If you have queries about your scope of practice, you may want to think where is best to take your question. You may need to reflect on the extent to which you have the knowledge and skills for the activity and if you need additional training / learning to aid safe and effective practice. Is this a question about whether you are legally allowed to do something, is it a regulatory question, one specific to your profession, or bound by the regional / local policies of your workplace? It may be that you need to consult your line manager, your strategic lead (if you are in an employing organisation), your professional body and / or your regulator to seek answers for specific questions to guide your professional judgement.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a:extLst>
              <a:ext uri="{FF2B5EF4-FFF2-40B4-BE49-F238E27FC236}">
                <a16:creationId xmlns:a16="http://schemas.microsoft.com/office/drawing/2014/main" id="{5D25EEA6-2402-A69D-D930-9A5BB50912CB}"/>
              </a:ext>
            </a:extLst>
          </p:cNvPr>
          <p:cNvSpPr>
            <a:spLocks noGrp="1"/>
          </p:cNvSpPr>
          <p:nvPr>
            <p:ph type="sldNum" sz="quarter" idx="5"/>
          </p:nvPr>
        </p:nvSpPr>
        <p:spPr/>
        <p:txBody>
          <a:bodyPr/>
          <a:lstStyle/>
          <a:p>
            <a:fld id="{417FE3EF-BE0C-4426-8A68-35361ECF88E0}" type="slidenum">
              <a:rPr lang="en-GB" smtClean="0"/>
              <a:t>8</a:t>
            </a:fld>
            <a:endParaRPr lang="en-GB"/>
          </a:p>
        </p:txBody>
      </p:sp>
    </p:spTree>
    <p:extLst>
      <p:ext uri="{BB962C8B-B14F-4D97-AF65-F5344CB8AC3E}">
        <p14:creationId xmlns:p14="http://schemas.microsoft.com/office/powerpoint/2010/main" val="389216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51EBE-F70B-2647-9280-6722F0055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8A8D1-EEBB-571A-EFC3-7E9886C2B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FBB07-330F-74D2-9339-DDEBFA37DE5C}"/>
              </a:ext>
            </a:extLst>
          </p:cNvPr>
          <p:cNvSpPr>
            <a:spLocks noGrp="1"/>
          </p:cNvSpPr>
          <p:nvPr>
            <p:ph type="body" idx="1"/>
          </p:nvPr>
        </p:nvSpPr>
        <p:spPr/>
        <p:txBody>
          <a:bodyPr/>
          <a:lstStyle/>
          <a:p>
            <a:r>
              <a:rPr lang="en-GB"/>
              <a:t>This diagram is from the reference on the slide and there are similar elsewhere including from professional bodies.  The diagram shows the following:</a:t>
            </a:r>
          </a:p>
          <a:p>
            <a:pPr marL="228600" indent="-228600">
              <a:buAutoNum type="arabicParenR"/>
            </a:pPr>
            <a:endParaRPr lang="en-GB"/>
          </a:p>
          <a:p>
            <a:pPr marL="228600" indent="-228600">
              <a:buAutoNum type="arabicParenR"/>
            </a:pPr>
            <a:r>
              <a:rPr lang="en-GB"/>
              <a:t>The two inter-related elements to scope of practice – individual and profession </a:t>
            </a:r>
          </a:p>
          <a:p>
            <a:pPr marL="228600" indent="-228600">
              <a:buAutoNum type="arabicParenR"/>
            </a:pPr>
            <a:r>
              <a:rPr lang="en-GB"/>
              <a:t> How scope of practice evolves with time and experience including, where appropriate, beyond the generally accepted boundaries of the origin profession</a:t>
            </a:r>
          </a:p>
          <a:p>
            <a:br>
              <a:rPr lang="en-GB">
                <a:cs typeface="+mn-lt"/>
              </a:rPr>
            </a:br>
            <a:r>
              <a:rPr lang="en-GB"/>
              <a:t>As registrants advance in their careers, the individual scope of practice grows and may extend beyond the generally accepted boundaries of the origin profession to meet service user needs.  These individual registrants must continue to work within the boundaries of their individual knowledge, skills and capabilities and contracts of employment (for those in substantive posts).  Furthermore, an individual’s scope of practice should not develop in isolation, rather an expanded role must be developed because it addresses a service need, and (for those in employing organisations) with organisational oversight, underpinned with workforce planning.  The latter includes considering the impact on the wider service to ensure the sustainability of expanded roles.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a:p>
            <a:endParaRPr lang="en-GB"/>
          </a:p>
        </p:txBody>
      </p:sp>
      <p:sp>
        <p:nvSpPr>
          <p:cNvPr id="4" name="Slide Number Placeholder 3">
            <a:extLst>
              <a:ext uri="{FF2B5EF4-FFF2-40B4-BE49-F238E27FC236}">
                <a16:creationId xmlns:a16="http://schemas.microsoft.com/office/drawing/2014/main" id="{B33AB79A-3F8A-2260-A2CB-161A37344FFA}"/>
              </a:ext>
            </a:extLst>
          </p:cNvPr>
          <p:cNvSpPr>
            <a:spLocks noGrp="1"/>
          </p:cNvSpPr>
          <p:nvPr>
            <p:ph type="sldNum" sz="quarter" idx="5"/>
          </p:nvPr>
        </p:nvSpPr>
        <p:spPr/>
        <p:txBody>
          <a:bodyPr/>
          <a:lstStyle/>
          <a:p>
            <a:fld id="{417FE3EF-BE0C-4426-8A68-35361ECF88E0}" type="slidenum">
              <a:rPr lang="en-GB" smtClean="0"/>
              <a:t>9</a:t>
            </a:fld>
            <a:endParaRPr lang="en-GB"/>
          </a:p>
        </p:txBody>
      </p:sp>
    </p:spTree>
    <p:extLst>
      <p:ext uri="{BB962C8B-B14F-4D97-AF65-F5344CB8AC3E}">
        <p14:creationId xmlns:p14="http://schemas.microsoft.com/office/powerpoint/2010/main" val="2370675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2587084"/>
            <a:ext cx="9144000" cy="42709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p:cNvSpPr>
            <a:spLocks noGrp="1"/>
          </p:cNvSpPr>
          <p:nvPr>
            <p:ph type="ctrTitle"/>
          </p:nvPr>
        </p:nvSpPr>
        <p:spPr>
          <a:xfrm>
            <a:off x="591016" y="2857094"/>
            <a:ext cx="8140390" cy="1527016"/>
          </a:xfrm>
          <a:prstGeom prst="rect">
            <a:avLst/>
          </a:prstGeom>
        </p:spPr>
        <p:txBody>
          <a:bodyPr anchor="t"/>
          <a:lstStyle>
            <a:lvl1pPr algn="l">
              <a:defRPr sz="315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Text Placeholder 9">
            <a:extLst>
              <a:ext uri="{FF2B5EF4-FFF2-40B4-BE49-F238E27FC236}">
                <a16:creationId xmlns:a16="http://schemas.microsoft.com/office/drawing/2014/main" id="{70243488-D093-343E-70A1-0E84EB652D55}"/>
              </a:ext>
            </a:extLst>
          </p:cNvPr>
          <p:cNvSpPr>
            <a:spLocks noGrp="1"/>
          </p:cNvSpPr>
          <p:nvPr>
            <p:ph type="body" sz="quarter" idx="10" hasCustomPrompt="1"/>
          </p:nvPr>
        </p:nvSpPr>
        <p:spPr>
          <a:xfrm>
            <a:off x="591016" y="4534421"/>
            <a:ext cx="8140390" cy="1834629"/>
          </a:xfrm>
        </p:spPr>
        <p:txBody>
          <a:bodyPr>
            <a:normAutofit/>
          </a:bodyPr>
          <a:lstStyle>
            <a:lvl1pPr marL="0" indent="0">
              <a:buNone/>
              <a:defRPr sz="1650">
                <a:solidFill>
                  <a:schemeClr val="bg1"/>
                </a:solidFill>
              </a:defRPr>
            </a:lvl1pPr>
          </a:lstStyle>
          <a:p>
            <a:pPr lvl="0"/>
            <a:r>
              <a:rPr lang="en-GB"/>
              <a:t>Name, role</a:t>
            </a:r>
          </a:p>
        </p:txBody>
      </p:sp>
    </p:spTree>
    <p:extLst>
      <p:ext uri="{BB962C8B-B14F-4D97-AF65-F5344CB8AC3E}">
        <p14:creationId xmlns:p14="http://schemas.microsoft.com/office/powerpoint/2010/main" val="845826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286F46-F45D-0201-83B2-8BA17587B3FD}"/>
              </a:ext>
            </a:extLst>
          </p:cNvPr>
          <p:cNvSpPr/>
          <p:nvPr userDrawn="1"/>
        </p:nvSpPr>
        <p:spPr>
          <a:xfrm>
            <a:off x="0" y="-3643"/>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95197" y="1049544"/>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595197" y="1828803"/>
            <a:ext cx="7886700" cy="4772720"/>
          </a:xfrm>
        </p:spPr>
        <p:txBody>
          <a:bodyPr>
            <a:normAutofit/>
          </a:bodyPr>
          <a:lstStyle>
            <a:lvl1pPr>
              <a:lnSpc>
                <a:spcPct val="140000"/>
              </a:lnSpc>
              <a:spcAft>
                <a:spcPts val="1200"/>
              </a:spcAft>
              <a:defRPr sz="2000">
                <a:solidFill>
                  <a:schemeClr val="accent1">
                    <a:lumMod val="75000"/>
                  </a:schemeClr>
                </a:solidFill>
              </a:defRPr>
            </a:lvl1pPr>
            <a:lvl2pPr>
              <a:lnSpc>
                <a:spcPct val="140000"/>
              </a:lnSpc>
              <a:spcAft>
                <a:spcPts val="1200"/>
              </a:spcAft>
              <a:defRPr sz="2000">
                <a:solidFill>
                  <a:schemeClr val="accent1">
                    <a:lumMod val="75000"/>
                  </a:schemeClr>
                </a:solidFill>
              </a:defRPr>
            </a:lvl2pPr>
            <a:lvl3pPr>
              <a:lnSpc>
                <a:spcPct val="140000"/>
              </a:lnSpc>
              <a:spcAft>
                <a:spcPts val="1200"/>
              </a:spcAft>
              <a:defRPr sz="2000">
                <a:solidFill>
                  <a:schemeClr val="accent1">
                    <a:lumMod val="75000"/>
                  </a:schemeClr>
                </a:solidFill>
              </a:defRPr>
            </a:lvl3pPr>
          </a:lstStyle>
          <a:p>
            <a:pPr lvl="0"/>
            <a:r>
              <a:rPr lang="en-US"/>
              <a:t>Click to edit Master text styles</a:t>
            </a:r>
          </a:p>
          <a:p>
            <a:pPr lvl="1"/>
            <a:r>
              <a:rPr lang="en-US"/>
              <a:t>Second level</a:t>
            </a:r>
          </a:p>
          <a:p>
            <a:pPr lvl="2"/>
            <a:r>
              <a:rPr lang="en-US"/>
              <a:t>Third level</a:t>
            </a:r>
          </a:p>
        </p:txBody>
      </p:sp>
      <p:pic>
        <p:nvPicPr>
          <p:cNvPr id="9" name="Picture 8" descr="HCPC-Powerpoint-Master2.jpg">
            <a:extLst>
              <a:ext uri="{FF2B5EF4-FFF2-40B4-BE49-F238E27FC236}">
                <a16:creationId xmlns:a16="http://schemas.microsoft.com/office/drawing/2014/main" id="{FB7F496D-82C4-3166-1901-A8BCBDB7B17B}"/>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cxnSp>
        <p:nvCxnSpPr>
          <p:cNvPr id="6" name="Straight Connector 5">
            <a:extLst>
              <a:ext uri="{FF2B5EF4-FFF2-40B4-BE49-F238E27FC236}">
                <a16:creationId xmlns:a16="http://schemas.microsoft.com/office/drawing/2014/main" id="{637E5CBA-A811-9A62-C1D1-01C6BFC5EDE5}"/>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889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4A82C7-AFEC-4E0D-EB37-3A961994DE6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628650" y="1699496"/>
            <a:ext cx="3886200" cy="4477468"/>
          </a:xfrm>
        </p:spPr>
        <p:txBody>
          <a:bodyPr>
            <a:normAutofit/>
          </a:bodyPr>
          <a:lstStyle>
            <a:lvl1pPr>
              <a:lnSpc>
                <a:spcPct val="110000"/>
              </a:lnSpc>
              <a:spcAft>
                <a:spcPts val="600"/>
              </a:spcAft>
              <a:defRPr sz="2000">
                <a:solidFill>
                  <a:schemeClr val="accent1">
                    <a:lumMod val="75000"/>
                  </a:schemeClr>
                </a:solidFill>
              </a:defRPr>
            </a:lvl1pPr>
            <a:lvl2pPr>
              <a:lnSpc>
                <a:spcPct val="110000"/>
              </a:lnSpc>
              <a:spcAft>
                <a:spcPts val="600"/>
              </a:spcAft>
              <a:defRPr sz="2000">
                <a:solidFill>
                  <a:schemeClr val="accent1">
                    <a:lumMod val="75000"/>
                  </a:schemeClr>
                </a:solidFill>
              </a:defRPr>
            </a:lvl2pPr>
            <a:lvl3pPr>
              <a:lnSpc>
                <a:spcPct val="110000"/>
              </a:lnSpc>
              <a:spcAft>
                <a:spcPts val="600"/>
              </a:spcAft>
              <a:defRPr sz="2000">
                <a:solidFill>
                  <a:schemeClr val="accent1">
                    <a:lumMod val="75000"/>
                  </a:schemeClr>
                </a:solidFill>
              </a:defRPr>
            </a:lvl3pPr>
            <a:lvl4pPr>
              <a:lnSpc>
                <a:spcPct val="110000"/>
              </a:lnSpc>
              <a:spcAft>
                <a:spcPts val="600"/>
              </a:spcAft>
              <a:defRPr sz="2000">
                <a:solidFill>
                  <a:schemeClr val="accent1">
                    <a:lumMod val="75000"/>
                  </a:schemeClr>
                </a:solidFill>
              </a:defRPr>
            </a:lvl4pPr>
            <a:lvl5pPr>
              <a:lnSpc>
                <a:spcPct val="110000"/>
              </a:lnSpc>
              <a:spcAft>
                <a:spcPts val="600"/>
              </a:spcAft>
              <a:defRPr sz="20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699494"/>
            <a:ext cx="3886200" cy="4477469"/>
          </a:xfrm>
        </p:spPr>
        <p:txBody>
          <a:bodyPr>
            <a:normAutofit/>
          </a:bodyPr>
          <a:lstStyle>
            <a:lvl1pPr>
              <a:lnSpc>
                <a:spcPct val="110000"/>
              </a:lnSpc>
              <a:spcAft>
                <a:spcPts val="600"/>
              </a:spcAft>
              <a:defRPr sz="2000">
                <a:solidFill>
                  <a:schemeClr val="accent1">
                    <a:lumMod val="75000"/>
                  </a:schemeClr>
                </a:solidFill>
              </a:defRPr>
            </a:lvl1pPr>
            <a:lvl2pPr>
              <a:lnSpc>
                <a:spcPct val="110000"/>
              </a:lnSpc>
              <a:spcAft>
                <a:spcPts val="600"/>
              </a:spcAft>
              <a:defRPr sz="2000">
                <a:solidFill>
                  <a:schemeClr val="accent1">
                    <a:lumMod val="75000"/>
                  </a:schemeClr>
                </a:solidFill>
              </a:defRPr>
            </a:lvl2pPr>
            <a:lvl3pPr>
              <a:lnSpc>
                <a:spcPct val="110000"/>
              </a:lnSpc>
              <a:spcAft>
                <a:spcPts val="600"/>
              </a:spcAft>
              <a:defRPr sz="2000">
                <a:solidFill>
                  <a:schemeClr val="accent1">
                    <a:lumMod val="75000"/>
                  </a:schemeClr>
                </a:solidFill>
              </a:defRPr>
            </a:lvl3pPr>
            <a:lvl4pPr>
              <a:lnSpc>
                <a:spcPct val="110000"/>
              </a:lnSpc>
              <a:spcAft>
                <a:spcPts val="600"/>
              </a:spcAft>
              <a:defRPr sz="2000">
                <a:solidFill>
                  <a:schemeClr val="accent1">
                    <a:lumMod val="75000"/>
                  </a:schemeClr>
                </a:solidFill>
              </a:defRPr>
            </a:lvl4pPr>
            <a:lvl5pPr>
              <a:lnSpc>
                <a:spcPct val="110000"/>
              </a:lnSpc>
              <a:spcAft>
                <a:spcPts val="600"/>
              </a:spcAft>
              <a:defRPr sz="2000">
                <a:solidFill>
                  <a:schemeClr val="accent1">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HCPC-Powerpoint-Master2.jpg">
            <a:extLst>
              <a:ext uri="{FF2B5EF4-FFF2-40B4-BE49-F238E27FC236}">
                <a16:creationId xmlns:a16="http://schemas.microsoft.com/office/drawing/2014/main" id="{E8051DF5-96DC-F37F-E93F-6BFB30C6CB53}"/>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11" name="Title 1">
            <a:extLst>
              <a:ext uri="{FF2B5EF4-FFF2-40B4-BE49-F238E27FC236}">
                <a16:creationId xmlns:a16="http://schemas.microsoft.com/office/drawing/2014/main" id="{E2FB8C00-C9B8-FE70-04DB-55D2178BC4A1}"/>
              </a:ext>
            </a:extLst>
          </p:cNvPr>
          <p:cNvSpPr>
            <a:spLocks noGrp="1"/>
          </p:cNvSpPr>
          <p:nvPr>
            <p:ph type="title"/>
          </p:nvPr>
        </p:nvSpPr>
        <p:spPr>
          <a:xfrm>
            <a:off x="600075" y="1053147"/>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3" name="Straight Connector 12">
            <a:extLst>
              <a:ext uri="{FF2B5EF4-FFF2-40B4-BE49-F238E27FC236}">
                <a16:creationId xmlns:a16="http://schemas.microsoft.com/office/drawing/2014/main" id="{3B0F6F28-B2A4-68BA-A902-E1EF60D1278C}"/>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990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CFE5-6488-5F4E-11CB-9E7546B10B8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HCPC-Powerpoint-Master2.jpg">
            <a:extLst>
              <a:ext uri="{FF2B5EF4-FFF2-40B4-BE49-F238E27FC236}">
                <a16:creationId xmlns:a16="http://schemas.microsoft.com/office/drawing/2014/main" id="{F342B4D4-8584-3AB2-EA89-15EC03DA4E23}"/>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9" name="Title 1">
            <a:extLst>
              <a:ext uri="{FF2B5EF4-FFF2-40B4-BE49-F238E27FC236}">
                <a16:creationId xmlns:a16="http://schemas.microsoft.com/office/drawing/2014/main" id="{9925597D-5DB7-A561-4210-39925ACA157E}"/>
              </a:ext>
            </a:extLst>
          </p:cNvPr>
          <p:cNvSpPr>
            <a:spLocks noGrp="1"/>
          </p:cNvSpPr>
          <p:nvPr>
            <p:ph type="title"/>
          </p:nvPr>
        </p:nvSpPr>
        <p:spPr>
          <a:xfrm>
            <a:off x="600075" y="1053147"/>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0" name="Straight Connector 9">
            <a:extLst>
              <a:ext uri="{FF2B5EF4-FFF2-40B4-BE49-F238E27FC236}">
                <a16:creationId xmlns:a16="http://schemas.microsoft.com/office/drawing/2014/main" id="{596F195A-EBD1-B1BD-5C33-F58FE50452AD}"/>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278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CFE5-6488-5F4E-11CB-9E7546B10B8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3C6F95D2-9C71-F6F0-7471-662DD6C376FD}"/>
              </a:ext>
            </a:extLst>
          </p:cNvPr>
          <p:cNvSpPr>
            <a:spLocks noGrp="1"/>
          </p:cNvSpPr>
          <p:nvPr>
            <p:ph type="body" sz="quarter" idx="10"/>
          </p:nvPr>
        </p:nvSpPr>
        <p:spPr>
          <a:xfrm>
            <a:off x="951345" y="6502402"/>
            <a:ext cx="8100000" cy="216000"/>
          </a:xfrm>
        </p:spPr>
        <p:txBody>
          <a:bodyPr anchor="ctr">
            <a:normAutofit/>
          </a:bodyPr>
          <a:lstStyle>
            <a:lvl1pPr marL="0" indent="0" algn="r">
              <a:buNone/>
              <a:defRPr sz="1200"/>
            </a:lvl1pPr>
          </a:lstStyle>
          <a:p>
            <a:pPr lvl="0"/>
            <a:endParaRPr lang="en-GB"/>
          </a:p>
        </p:txBody>
      </p:sp>
      <p:pic>
        <p:nvPicPr>
          <p:cNvPr id="2" name="Picture 1" descr="HCPC-Powerpoint-Master2.jpg">
            <a:extLst>
              <a:ext uri="{FF2B5EF4-FFF2-40B4-BE49-F238E27FC236}">
                <a16:creationId xmlns:a16="http://schemas.microsoft.com/office/drawing/2014/main" id="{71596AF0-FCAB-0290-CF51-E9372BE8F9C3}"/>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12" name="Title 1">
            <a:extLst>
              <a:ext uri="{FF2B5EF4-FFF2-40B4-BE49-F238E27FC236}">
                <a16:creationId xmlns:a16="http://schemas.microsoft.com/office/drawing/2014/main" id="{9D8FFE4E-68E4-B575-7FA5-61D9F9344F80}"/>
              </a:ext>
            </a:extLst>
          </p:cNvPr>
          <p:cNvSpPr>
            <a:spLocks noGrp="1"/>
          </p:cNvSpPr>
          <p:nvPr>
            <p:ph type="title"/>
          </p:nvPr>
        </p:nvSpPr>
        <p:spPr>
          <a:xfrm>
            <a:off x="600075" y="1057413"/>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4" name="Straight Connector 13">
            <a:extLst>
              <a:ext uri="{FF2B5EF4-FFF2-40B4-BE49-F238E27FC236}">
                <a16:creationId xmlns:a16="http://schemas.microsoft.com/office/drawing/2014/main" id="{C36C1C3A-27AA-66C9-8EA6-E62124C258C2}"/>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F875282-02CF-E332-886E-BE0476E8B0F0}"/>
              </a:ext>
            </a:extLst>
          </p:cNvPr>
          <p:cNvCxnSpPr>
            <a:cxnSpLocks/>
          </p:cNvCxnSpPr>
          <p:nvPr userDrawn="1"/>
        </p:nvCxnSpPr>
        <p:spPr>
          <a:xfrm>
            <a:off x="7095803" y="6445930"/>
            <a:ext cx="190269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C9FB602-A979-ACD3-458C-A02A72C9AE00}"/>
              </a:ext>
            </a:extLst>
          </p:cNvPr>
          <p:cNvSpPr txBox="1"/>
          <p:nvPr userDrawn="1"/>
        </p:nvSpPr>
        <p:spPr>
          <a:xfrm>
            <a:off x="886790" y="6184320"/>
            <a:ext cx="8192555" cy="261610"/>
          </a:xfrm>
          <a:prstGeom prst="rect">
            <a:avLst/>
          </a:prstGeom>
          <a:noFill/>
        </p:spPr>
        <p:txBody>
          <a:bodyPr wrap="square" rtlCol="0">
            <a:spAutoFit/>
          </a:bodyPr>
          <a:lstStyle/>
          <a:p>
            <a:pPr algn="r"/>
            <a:r>
              <a:rPr lang="en-GB" sz="1100" b="1">
                <a:solidFill>
                  <a:schemeClr val="accent1">
                    <a:lumMod val="50000"/>
                  </a:schemeClr>
                </a:solidFill>
              </a:rPr>
              <a:t>Source</a:t>
            </a:r>
          </a:p>
        </p:txBody>
      </p:sp>
    </p:spTree>
    <p:extLst>
      <p:ext uri="{BB962C8B-B14F-4D97-AF65-F5344CB8AC3E}">
        <p14:creationId xmlns:p14="http://schemas.microsoft.com/office/powerpoint/2010/main" val="2442431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gh_Graph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CF8CFE5-6488-5F4E-11CB-9E7546B10B86}"/>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HCPC-Powerpoint-Master2.jpg">
            <a:extLst>
              <a:ext uri="{FF2B5EF4-FFF2-40B4-BE49-F238E27FC236}">
                <a16:creationId xmlns:a16="http://schemas.microsoft.com/office/drawing/2014/main" id="{01CFE542-5807-134F-7F2F-A295D7481311}"/>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sp>
        <p:nvSpPr>
          <p:cNvPr id="12" name="Title 1">
            <a:extLst>
              <a:ext uri="{FF2B5EF4-FFF2-40B4-BE49-F238E27FC236}">
                <a16:creationId xmlns:a16="http://schemas.microsoft.com/office/drawing/2014/main" id="{D4E043ED-C683-74EE-DAAD-498F6503C023}"/>
              </a:ext>
            </a:extLst>
          </p:cNvPr>
          <p:cNvSpPr>
            <a:spLocks noGrp="1"/>
          </p:cNvSpPr>
          <p:nvPr>
            <p:ph type="title"/>
          </p:nvPr>
        </p:nvSpPr>
        <p:spPr>
          <a:xfrm>
            <a:off x="595197" y="1027750"/>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14" name="Straight Connector 13">
            <a:extLst>
              <a:ext uri="{FF2B5EF4-FFF2-40B4-BE49-F238E27FC236}">
                <a16:creationId xmlns:a16="http://schemas.microsoft.com/office/drawing/2014/main" id="{83FBA43B-67C3-0F0C-2697-EC3E1C33DCC7}"/>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699DDE72-04A3-1232-C64A-97033CCAE019}"/>
              </a:ext>
            </a:extLst>
          </p:cNvPr>
          <p:cNvSpPr>
            <a:spLocks noGrp="1"/>
          </p:cNvSpPr>
          <p:nvPr>
            <p:ph type="body" sz="quarter" idx="11"/>
          </p:nvPr>
        </p:nvSpPr>
        <p:spPr>
          <a:xfrm>
            <a:off x="951345" y="6519820"/>
            <a:ext cx="8100000" cy="216000"/>
          </a:xfrm>
        </p:spPr>
        <p:txBody>
          <a:bodyPr anchor="ctr">
            <a:normAutofit/>
          </a:bodyPr>
          <a:lstStyle>
            <a:lvl1pPr marL="0" indent="0" algn="r">
              <a:buNone/>
              <a:defRPr sz="1200"/>
            </a:lvl1pPr>
          </a:lstStyle>
          <a:p>
            <a:pPr lvl="0"/>
            <a:endParaRPr lang="en-GB"/>
          </a:p>
        </p:txBody>
      </p:sp>
      <p:cxnSp>
        <p:nvCxnSpPr>
          <p:cNvPr id="16" name="Straight Connector 15">
            <a:extLst>
              <a:ext uri="{FF2B5EF4-FFF2-40B4-BE49-F238E27FC236}">
                <a16:creationId xmlns:a16="http://schemas.microsoft.com/office/drawing/2014/main" id="{8614DB92-A63C-755B-0028-E96EC9DBB118}"/>
              </a:ext>
            </a:extLst>
          </p:cNvPr>
          <p:cNvCxnSpPr>
            <a:cxnSpLocks/>
          </p:cNvCxnSpPr>
          <p:nvPr userDrawn="1"/>
        </p:nvCxnSpPr>
        <p:spPr>
          <a:xfrm>
            <a:off x="7095803" y="6463348"/>
            <a:ext cx="1902690"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A5E41B4-40CF-9757-026B-BEE835519584}"/>
              </a:ext>
            </a:extLst>
          </p:cNvPr>
          <p:cNvSpPr txBox="1"/>
          <p:nvPr userDrawn="1"/>
        </p:nvSpPr>
        <p:spPr>
          <a:xfrm>
            <a:off x="886790" y="6201738"/>
            <a:ext cx="8192555" cy="261610"/>
          </a:xfrm>
          <a:prstGeom prst="rect">
            <a:avLst/>
          </a:prstGeom>
          <a:noFill/>
        </p:spPr>
        <p:txBody>
          <a:bodyPr wrap="square" rtlCol="0">
            <a:spAutoFit/>
          </a:bodyPr>
          <a:lstStyle/>
          <a:p>
            <a:pPr algn="r"/>
            <a:r>
              <a:rPr lang="en-GB" sz="1100" b="1">
                <a:solidFill>
                  <a:schemeClr val="accent1">
                    <a:lumMod val="50000"/>
                  </a:schemeClr>
                </a:solidFill>
              </a:rPr>
              <a:t>Source</a:t>
            </a:r>
          </a:p>
        </p:txBody>
      </p:sp>
    </p:spTree>
    <p:extLst>
      <p:ext uri="{BB962C8B-B14F-4D97-AF65-F5344CB8AC3E}">
        <p14:creationId xmlns:p14="http://schemas.microsoft.com/office/powerpoint/2010/main" val="2568114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5B0A7-0504-0A94-E173-D1E758952810}"/>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HCPC-Powerpoint-Master2.jpg">
            <a:extLst>
              <a:ext uri="{FF2B5EF4-FFF2-40B4-BE49-F238E27FC236}">
                <a16:creationId xmlns:a16="http://schemas.microsoft.com/office/drawing/2014/main" id="{6F2E15BF-61C8-A72D-3AB8-E0F848D220A8}"/>
              </a:ext>
            </a:extLst>
          </p:cNvPr>
          <p:cNvPicPr>
            <a:picLocks noChangeAspect="1"/>
          </p:cNvPicPr>
          <p:nvPr userDrawn="1"/>
        </p:nvPicPr>
        <p:blipFill>
          <a:blip r:embed="rId2">
            <a:extLst>
              <a:ext uri="{28A0092B-C50C-407E-A947-70E740481C1C}">
                <a14:useLocalDpi xmlns:a14="http://schemas.microsoft.com/office/drawing/2010/main" val="0"/>
              </a:ext>
            </a:extLst>
          </a:blip>
          <a:srcRect l="70879" t="2636" r="1667" b="85221"/>
          <a:stretch>
            <a:fillRect/>
          </a:stretch>
        </p:blipFill>
        <p:spPr>
          <a:xfrm>
            <a:off x="7226836" y="339302"/>
            <a:ext cx="1852509" cy="614559"/>
          </a:xfrm>
          <a:prstGeom prst="rect">
            <a:avLst/>
          </a:prstGeom>
        </p:spPr>
      </p:pic>
      <p:cxnSp>
        <p:nvCxnSpPr>
          <p:cNvPr id="11" name="Straight Connector 10">
            <a:extLst>
              <a:ext uri="{FF2B5EF4-FFF2-40B4-BE49-F238E27FC236}">
                <a16:creationId xmlns:a16="http://schemas.microsoft.com/office/drawing/2014/main" id="{6D79A88A-C167-10A6-2A22-48F3DE8129BB}"/>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797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20E8B5-E894-56BB-E2A3-D48128AC7A45}"/>
              </a:ext>
            </a:extLst>
          </p:cNvPr>
          <p:cNvSpPr/>
          <p:nvPr userDrawn="1"/>
        </p:nvSpPr>
        <p:spPr>
          <a:xfrm>
            <a:off x="0" y="0"/>
            <a:ext cx="914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idx="1"/>
          </p:nvPr>
        </p:nvSpPr>
        <p:spPr>
          <a:xfrm>
            <a:off x="3964259" y="1792483"/>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595197" y="2854519"/>
            <a:ext cx="294917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Title 1">
            <a:extLst>
              <a:ext uri="{FF2B5EF4-FFF2-40B4-BE49-F238E27FC236}">
                <a16:creationId xmlns:a16="http://schemas.microsoft.com/office/drawing/2014/main" id="{81E042A0-DB83-385C-10E1-55E0BBF366B1}"/>
              </a:ext>
            </a:extLst>
          </p:cNvPr>
          <p:cNvSpPr>
            <a:spLocks noGrp="1"/>
          </p:cNvSpPr>
          <p:nvPr>
            <p:ph type="title"/>
          </p:nvPr>
        </p:nvSpPr>
        <p:spPr>
          <a:xfrm>
            <a:off x="566622" y="1096867"/>
            <a:ext cx="7886700" cy="660786"/>
          </a:xfrm>
          <a:prstGeom prst="rect">
            <a:avLst/>
          </a:prstGeom>
        </p:spPr>
        <p:txBody>
          <a:bodyPr anchor="b" anchorCtr="0"/>
          <a:lstStyle>
            <a:lvl1pPr>
              <a:defRPr sz="2400" b="1">
                <a:solidFill>
                  <a:schemeClr val="accent1">
                    <a:lumMod val="75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cxnSp>
        <p:nvCxnSpPr>
          <p:cNvPr id="7" name="Straight Connector 6">
            <a:extLst>
              <a:ext uri="{FF2B5EF4-FFF2-40B4-BE49-F238E27FC236}">
                <a16:creationId xmlns:a16="http://schemas.microsoft.com/office/drawing/2014/main" id="{A993AD5A-4445-85A1-23C7-6757103C9C5F}"/>
              </a:ext>
            </a:extLst>
          </p:cNvPr>
          <p:cNvCxnSpPr>
            <a:cxnSpLocks/>
          </p:cNvCxnSpPr>
          <p:nvPr userDrawn="1"/>
        </p:nvCxnSpPr>
        <p:spPr>
          <a:xfrm>
            <a:off x="655093" y="1207596"/>
            <a:ext cx="8488907" cy="0"/>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120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5424" y="1812617"/>
            <a:ext cx="4629150" cy="4873625"/>
          </a:xfrm>
        </p:spPr>
        <p:txBody>
          <a:bodyPr>
            <a:normAutofit/>
          </a:bodyPr>
          <a:lstStyle>
            <a:lvl1pPr>
              <a:defRPr sz="15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595197" y="2810107"/>
            <a:ext cx="2983822" cy="3661047"/>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Title 1"/>
          <p:cNvSpPr>
            <a:spLocks noGrp="1"/>
          </p:cNvSpPr>
          <p:nvPr>
            <p:ph type="title"/>
          </p:nvPr>
        </p:nvSpPr>
        <p:spPr>
          <a:xfrm>
            <a:off x="595197" y="1792482"/>
            <a:ext cx="3369062" cy="660786"/>
          </a:xfrm>
          <a:prstGeom prst="rect">
            <a:avLst/>
          </a:prstGeom>
        </p:spPr>
        <p:txBody>
          <a:bodyPr/>
          <a:lstStyle>
            <a:lvl1pPr>
              <a:defRPr sz="1500" b="1">
                <a:solidFill>
                  <a:schemeClr val="accent1">
                    <a:lumMod val="50000"/>
                  </a:schemeClr>
                </a:solidFill>
                <a:latin typeface="Arial" panose="020B0604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15723280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HCPC-Powerpoint-Master2.jpg">
            <a:extLst>
              <a:ext uri="{FF2B5EF4-FFF2-40B4-BE49-F238E27FC236}">
                <a16:creationId xmlns:a16="http://schemas.microsoft.com/office/drawing/2014/main" id="{714F0D31-2A1C-CE11-2F42-1FA1311C76E6}"/>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28650" y="1851103"/>
            <a:ext cx="7886700" cy="475041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45649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4" r:id="rId5"/>
    <p:sldLayoutId id="2147483685" r:id="rId6"/>
    <p:sldLayoutId id="2147483681" r:id="rId7"/>
    <p:sldLayoutId id="2147483682" r:id="rId8"/>
    <p:sldLayoutId id="2147483683" r:id="rId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950" kern="1200">
          <a:solidFill>
            <a:schemeClr val="accent1">
              <a:lumMod val="50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50" kern="1200">
          <a:solidFill>
            <a:schemeClr val="accent1">
              <a:lumMod val="50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1">
              <a:lumMod val="50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hcpc-uk.org/globalassets/news-and-events/blog/four-country-ap-statement-oct-2024.pdf" TargetMode="Externa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hcpc-uk.org/globalassets/news-and-events/blog/four-country-ap-statement-oct-2024.pdf" TargetMode="Externa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hyperlink" Target="https://www.nmahpdevelopmentframework.nes.scot.nhs.uk/using-the-framework/framework-structure/"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hcpc-uk.org/news-and-events/blog/2025/cpd-is-not-just-a-nice-to-hav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rcslt.org/wp-content/uploads/2023/03/RCSLT-Professional-Development-Framework-2023.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hcpc-uk.org.uk/standards/meeting-our-standards/scope-of-practice/what-is-your-scope-of-practice/identifying-your-current-scope-of-practi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onlinelibrary.wiley.com/doi/full/10.1002/hpm.3678?msockid=220bec53fc5a61941b7efa4ffde160c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B2B30-6840-DC7A-A9EA-C81AF140A44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CADA93E-1367-C74A-975B-BB3FC08FEBB2}"/>
              </a:ext>
            </a:extLst>
          </p:cNvPr>
          <p:cNvSpPr>
            <a:spLocks noGrp="1"/>
          </p:cNvSpPr>
          <p:nvPr>
            <p:ph type="ctrTitle"/>
          </p:nvPr>
        </p:nvSpPr>
        <p:spPr>
          <a:xfrm>
            <a:off x="591016" y="2857094"/>
            <a:ext cx="8140390" cy="1527016"/>
          </a:xfrm>
        </p:spPr>
        <p:txBody>
          <a:bodyPr/>
          <a:lstStyle/>
          <a:p>
            <a:r>
              <a:rPr lang="en-US" dirty="0"/>
              <a:t>Understanding your scope of practice at advanced levels of practice</a:t>
            </a:r>
            <a:endParaRPr lang="en-GB" dirty="0"/>
          </a:p>
        </p:txBody>
      </p:sp>
      <p:sp>
        <p:nvSpPr>
          <p:cNvPr id="15" name="Text Placeholder 14">
            <a:extLst>
              <a:ext uri="{FF2B5EF4-FFF2-40B4-BE49-F238E27FC236}">
                <a16:creationId xmlns:a16="http://schemas.microsoft.com/office/drawing/2014/main" id="{A008B974-2227-4D72-22CB-33E39FBAFE07}"/>
              </a:ext>
            </a:extLst>
          </p:cNvPr>
          <p:cNvSpPr>
            <a:spLocks noGrp="1"/>
          </p:cNvSpPr>
          <p:nvPr>
            <p:ph type="body" sz="quarter" idx="10"/>
          </p:nvPr>
        </p:nvSpPr>
        <p:spPr>
          <a:xfrm>
            <a:off x="694255" y="4778379"/>
            <a:ext cx="8140390" cy="780743"/>
          </a:xfrm>
        </p:spPr>
        <p:txBody>
          <a:bodyPr vert="horz" lIns="0" tIns="0" rIns="0" bIns="0" rtlCol="0" anchor="t">
            <a:noAutofit/>
          </a:bodyPr>
          <a:lstStyle/>
          <a:p>
            <a:r>
              <a:rPr lang="en-US" sz="1800"/>
              <a:t>This resource is for use by HCPC registrants and those supporting this workforce.  If using within your own presentations, please reference the original source. Some slides have additional notes provided which can also be used in your own work, with source recognition.</a:t>
            </a:r>
          </a:p>
          <a:p>
            <a:endParaRPr lang="en-GB" sz="1800"/>
          </a:p>
          <a:p>
            <a:r>
              <a:rPr lang="en-GB" sz="1800"/>
              <a:t>March 2026</a:t>
            </a:r>
          </a:p>
          <a:p>
            <a:endParaRPr lang="en-US" sz="1800"/>
          </a:p>
        </p:txBody>
      </p:sp>
    </p:spTree>
    <p:extLst>
      <p:ext uri="{BB962C8B-B14F-4D97-AF65-F5344CB8AC3E}">
        <p14:creationId xmlns:p14="http://schemas.microsoft.com/office/powerpoint/2010/main" val="3071539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A8EE4-79A1-8928-C46E-4AFBB7C34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6FB11B-D8F7-1D40-4E1D-8F1DFE87A3E8}"/>
              </a:ext>
            </a:extLst>
          </p:cNvPr>
          <p:cNvSpPr>
            <a:spLocks noGrp="1"/>
          </p:cNvSpPr>
          <p:nvPr>
            <p:ph type="title"/>
          </p:nvPr>
        </p:nvSpPr>
        <p:spPr>
          <a:xfrm>
            <a:off x="595197" y="1049544"/>
            <a:ext cx="7886700" cy="660786"/>
          </a:xfrm>
          <a:prstGeom prst="rect">
            <a:avLst/>
          </a:prstGeom>
        </p:spPr>
        <p:txBody>
          <a:bodyPr/>
          <a:lstStyle/>
          <a:p>
            <a:r>
              <a:rPr lang="en-GB"/>
              <a:t>Reflective questions and any further actions?</a:t>
            </a:r>
          </a:p>
        </p:txBody>
      </p:sp>
      <p:sp>
        <p:nvSpPr>
          <p:cNvPr id="4" name="Content Placeholder 2">
            <a:extLst>
              <a:ext uri="{FF2B5EF4-FFF2-40B4-BE49-F238E27FC236}">
                <a16:creationId xmlns:a16="http://schemas.microsoft.com/office/drawing/2014/main" id="{2358B101-D8D7-AFF7-7649-E3F40C43D751}"/>
              </a:ext>
            </a:extLst>
          </p:cNvPr>
          <p:cNvSpPr txBox="1">
            <a:spLocks/>
          </p:cNvSpPr>
          <p:nvPr/>
        </p:nvSpPr>
        <p:spPr>
          <a:xfrm>
            <a:off x="595197" y="5693813"/>
            <a:ext cx="7886700" cy="504967"/>
          </a:xfrm>
          <a:prstGeom prst="rect">
            <a:avLst/>
          </a:prstGeom>
        </p:spPr>
        <p:txBody>
          <a:bodyPr vert="horz" lIns="91440" tIns="45720" rIns="91440" bIns="45720" rtlCol="0">
            <a:norm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0" algn="ctr" defTabSz="685800" rtl="0" eaLnBrk="1" fontAlgn="auto" latinLnBrk="0" hangingPunct="1">
              <a:lnSpc>
                <a:spcPct val="140000"/>
              </a:lnSpc>
              <a:spcBef>
                <a:spcPts val="750"/>
              </a:spcBef>
              <a:spcAft>
                <a:spcPts val="120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969CAC3F-D8EC-6869-8449-C60226D1DDEA}"/>
              </a:ext>
            </a:extLst>
          </p:cNvPr>
          <p:cNvGrpSpPr/>
          <p:nvPr/>
        </p:nvGrpSpPr>
        <p:grpSpPr>
          <a:xfrm>
            <a:off x="748563" y="2150601"/>
            <a:ext cx="3378163" cy="4048179"/>
            <a:chOff x="3202396" y="2082298"/>
            <a:chExt cx="2555208" cy="3117499"/>
          </a:xfrm>
        </p:grpSpPr>
        <p:sp>
          <p:nvSpPr>
            <p:cNvPr id="11" name="Rectangle: Rounded Corners 10">
              <a:extLst>
                <a:ext uri="{FF2B5EF4-FFF2-40B4-BE49-F238E27FC236}">
                  <a16:creationId xmlns:a16="http://schemas.microsoft.com/office/drawing/2014/main" id="{27CB6F94-7C8F-89D5-355F-DEE17F994F45}"/>
                </a:ext>
              </a:extLst>
            </p:cNvPr>
            <p:cNvSpPr/>
            <p:nvPr/>
          </p:nvSpPr>
          <p:spPr>
            <a:xfrm>
              <a:off x="3202396" y="2606723"/>
              <a:ext cx="2555208" cy="2593074"/>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2666EECC-FFAB-010E-D5B1-2AD742DD2BFF}"/>
                </a:ext>
              </a:extLst>
            </p:cNvPr>
            <p:cNvSpPr/>
            <p:nvPr/>
          </p:nvSpPr>
          <p:spPr>
            <a:xfrm>
              <a:off x="4056919"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A90055D2-E604-B209-8C03-D496BE5BE9B4}"/>
                </a:ext>
              </a:extLst>
            </p:cNvPr>
            <p:cNvSpPr txBox="1">
              <a:spLocks/>
            </p:cNvSpPr>
            <p:nvPr/>
          </p:nvSpPr>
          <p:spPr>
            <a:xfrm>
              <a:off x="3202396" y="2927051"/>
              <a:ext cx="2498550" cy="180964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How do you conceptualise your scope of practice in relation to your profession?</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How do you define and demonstrate your scope of practice including through supervision, experiences, training and additional qualifications?</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lang="en-GB" sz="1600">
                <a:solidFill>
                  <a:srgbClr val="1961A3">
                    <a:lumMod val="75000"/>
                  </a:srgbClr>
                </a:solidFill>
                <a:highlight>
                  <a:srgbClr val="FFFF00"/>
                </a:highlight>
              </a:endParaRP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A line art of a chat bubble&#10;&#10;AI-generated content may be incorrect.">
              <a:extLst>
                <a:ext uri="{FF2B5EF4-FFF2-40B4-BE49-F238E27FC236}">
                  <a16:creationId xmlns:a16="http://schemas.microsoft.com/office/drawing/2014/main" id="{FF3FC9E8-1AC1-AEB9-FA28-5384CE53FC20}"/>
                </a:ext>
              </a:extLst>
            </p:cNvPr>
            <p:cNvPicPr>
              <a:picLocks noChangeAspect="1"/>
            </p:cNvPicPr>
            <p:nvPr/>
          </p:nvPicPr>
          <p:blipFill>
            <a:blip r:embed="rId3">
              <a:extLst>
                <a:ext uri="{28A0092B-C50C-407E-A947-70E740481C1C}">
                  <a14:useLocalDpi xmlns:a14="http://schemas.microsoft.com/office/drawing/2010/main" val="0"/>
                </a:ext>
              </a:extLst>
            </a:blip>
            <a:srcRect t="7890" b="9727"/>
            <a:stretch>
              <a:fillRect/>
            </a:stretch>
          </p:blipFill>
          <p:spPr>
            <a:xfrm>
              <a:off x="4206121" y="2291941"/>
              <a:ext cx="547759" cy="451259"/>
            </a:xfrm>
            <a:prstGeom prst="rect">
              <a:avLst/>
            </a:prstGeom>
          </p:spPr>
        </p:pic>
      </p:grpSp>
      <p:grpSp>
        <p:nvGrpSpPr>
          <p:cNvPr id="18" name="Group 17">
            <a:extLst>
              <a:ext uri="{FF2B5EF4-FFF2-40B4-BE49-F238E27FC236}">
                <a16:creationId xmlns:a16="http://schemas.microsoft.com/office/drawing/2014/main" id="{EFAA291B-3235-F234-AC1D-4C6E92861738}"/>
              </a:ext>
            </a:extLst>
          </p:cNvPr>
          <p:cNvGrpSpPr/>
          <p:nvPr/>
        </p:nvGrpSpPr>
        <p:grpSpPr>
          <a:xfrm>
            <a:off x="5017275" y="2150601"/>
            <a:ext cx="3464622" cy="4048179"/>
            <a:chOff x="6073252" y="2082298"/>
            <a:chExt cx="2773239" cy="3117499"/>
          </a:xfrm>
        </p:grpSpPr>
        <p:sp>
          <p:nvSpPr>
            <p:cNvPr id="10" name="Rectangle: Rounded Corners 9">
              <a:extLst>
                <a:ext uri="{FF2B5EF4-FFF2-40B4-BE49-F238E27FC236}">
                  <a16:creationId xmlns:a16="http://schemas.microsoft.com/office/drawing/2014/main" id="{B45EDABA-AFFB-AED0-7C82-1FB72ED43158}"/>
                </a:ext>
              </a:extLst>
            </p:cNvPr>
            <p:cNvSpPr/>
            <p:nvPr/>
          </p:nvSpPr>
          <p:spPr>
            <a:xfrm>
              <a:off x="6073252" y="2606722"/>
              <a:ext cx="2773239" cy="2593075"/>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6517A608-5CE3-EECE-E355-3B1759E46149}"/>
                </a:ext>
              </a:extLst>
            </p:cNvPr>
            <p:cNvSpPr txBox="1">
              <a:spLocks/>
            </p:cNvSpPr>
            <p:nvPr/>
          </p:nvSpPr>
          <p:spPr>
            <a:xfrm>
              <a:off x="6111682" y="2999865"/>
              <a:ext cx="2696378" cy="203615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lang="en-GB" sz="1600">
                <a:solidFill>
                  <a:srgbClr val="1961A3">
                    <a:lumMod val="75000"/>
                  </a:srgbClr>
                </a:solidFill>
              </a:endParaRP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Are there any additional actions you would like to consider?</a:t>
              </a:r>
            </a:p>
          </p:txBody>
        </p:sp>
        <p:sp>
          <p:nvSpPr>
            <p:cNvPr id="9" name="Oval 8">
              <a:extLst>
                <a:ext uri="{FF2B5EF4-FFF2-40B4-BE49-F238E27FC236}">
                  <a16:creationId xmlns:a16="http://schemas.microsoft.com/office/drawing/2014/main" id="{C05878C4-41A9-CB22-5F26-08FD35AD8F50}"/>
                </a:ext>
              </a:extLst>
            </p:cNvPr>
            <p:cNvSpPr/>
            <p:nvPr/>
          </p:nvSpPr>
          <p:spPr>
            <a:xfrm>
              <a:off x="7036790"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descr="An orange arrow pointing to the right&#10;&#10;AI-generated content may be incorrect.">
              <a:extLst>
                <a:ext uri="{FF2B5EF4-FFF2-40B4-BE49-F238E27FC236}">
                  <a16:creationId xmlns:a16="http://schemas.microsoft.com/office/drawing/2014/main" id="{EC1B4156-F9C2-A3E4-7DAF-894E3A7743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935" y="2234754"/>
              <a:ext cx="558931" cy="558931"/>
            </a:xfrm>
            <a:prstGeom prst="rect">
              <a:avLst/>
            </a:prstGeom>
          </p:spPr>
        </p:pic>
      </p:grpSp>
    </p:spTree>
    <p:extLst>
      <p:ext uri="{BB962C8B-B14F-4D97-AF65-F5344CB8AC3E}">
        <p14:creationId xmlns:p14="http://schemas.microsoft.com/office/powerpoint/2010/main" val="3071070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C6B7-A20C-63E4-51D5-2AD34664F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07FC11-616D-1B15-7103-1AF2C8D71EDA}"/>
              </a:ext>
            </a:extLst>
          </p:cNvPr>
          <p:cNvSpPr>
            <a:spLocks noGrp="1"/>
          </p:cNvSpPr>
          <p:nvPr>
            <p:ph type="title"/>
          </p:nvPr>
        </p:nvSpPr>
        <p:spPr>
          <a:xfrm>
            <a:off x="595197" y="1020233"/>
            <a:ext cx="7886700" cy="660786"/>
          </a:xfrm>
          <a:prstGeom prst="rect">
            <a:avLst/>
          </a:prstGeom>
        </p:spPr>
        <p:txBody>
          <a:bodyPr vert="horz" lIns="0" tIns="0" rIns="91440" bIns="0" rtlCol="0" anchor="b" anchorCtr="0">
            <a:noAutofit/>
          </a:bodyPr>
          <a:lstStyle/>
          <a:p>
            <a:r>
              <a:rPr lang="en-GB"/>
              <a:t>What do we mean by scope optimisation?</a:t>
            </a:r>
            <a:endParaRPr lang="en-US"/>
          </a:p>
        </p:txBody>
      </p:sp>
      <p:sp>
        <p:nvSpPr>
          <p:cNvPr id="5" name="Content Placeholder 4">
            <a:extLst>
              <a:ext uri="{FF2B5EF4-FFF2-40B4-BE49-F238E27FC236}">
                <a16:creationId xmlns:a16="http://schemas.microsoft.com/office/drawing/2014/main" id="{A906566C-2361-ADA7-F5DC-60256E097802}"/>
              </a:ext>
            </a:extLst>
          </p:cNvPr>
          <p:cNvSpPr>
            <a:spLocks noGrp="1"/>
          </p:cNvSpPr>
          <p:nvPr>
            <p:ph idx="1"/>
          </p:nvPr>
        </p:nvSpPr>
        <p:spPr>
          <a:xfrm>
            <a:off x="595197" y="1828803"/>
            <a:ext cx="7886700" cy="397481"/>
          </a:xfrm>
        </p:spPr>
        <p:txBody>
          <a:bodyPr>
            <a:normAutofit/>
          </a:bodyPr>
          <a:lstStyle/>
          <a:p>
            <a:pPr marL="0" indent="0">
              <a:buNone/>
            </a:pPr>
            <a:r>
              <a:rPr lang="en-GB" sz="1600"/>
              <a:t>Our scope of practice evolves over time depending on the context of our work.</a:t>
            </a:r>
          </a:p>
        </p:txBody>
      </p:sp>
      <p:grpSp>
        <p:nvGrpSpPr>
          <p:cNvPr id="12" name="Group 11">
            <a:extLst>
              <a:ext uri="{FF2B5EF4-FFF2-40B4-BE49-F238E27FC236}">
                <a16:creationId xmlns:a16="http://schemas.microsoft.com/office/drawing/2014/main" id="{E475ABC8-7A42-B607-FC00-34400E1178FF}"/>
              </a:ext>
            </a:extLst>
          </p:cNvPr>
          <p:cNvGrpSpPr/>
          <p:nvPr/>
        </p:nvGrpSpPr>
        <p:grpSpPr>
          <a:xfrm>
            <a:off x="1579989" y="2475721"/>
            <a:ext cx="5984022" cy="3534554"/>
            <a:chOff x="1369279" y="2590021"/>
            <a:chExt cx="5984022" cy="3534554"/>
          </a:xfrm>
        </p:grpSpPr>
        <p:sp>
          <p:nvSpPr>
            <p:cNvPr id="3" name="Content Placeholder 4">
              <a:extLst>
                <a:ext uri="{FF2B5EF4-FFF2-40B4-BE49-F238E27FC236}">
                  <a16:creationId xmlns:a16="http://schemas.microsoft.com/office/drawing/2014/main" id="{0437CDFC-8E7F-754D-38F0-D0F745F59F04}"/>
                </a:ext>
              </a:extLst>
            </p:cNvPr>
            <p:cNvSpPr txBox="1">
              <a:spLocks/>
            </p:cNvSpPr>
            <p:nvPr/>
          </p:nvSpPr>
          <p:spPr>
            <a:xfrm>
              <a:off x="1861966" y="3734560"/>
              <a:ext cx="4998649" cy="1923290"/>
            </a:xfrm>
            <a:prstGeom prst="rect">
              <a:avLst/>
            </a:prstGeom>
            <a:ln w="22225">
              <a:noFill/>
            </a:ln>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spcBef>
                  <a:spcPts val="0"/>
                </a:spcBef>
                <a:spcAft>
                  <a:spcPts val="750"/>
                </a:spcAft>
                <a:buFont typeface="Arial" panose="020B0604020202020204" pitchFamily="34" charset="0"/>
                <a:buNone/>
              </a:pPr>
              <a:r>
                <a:rPr lang="en-GB" sz="1800" b="1">
                  <a:solidFill>
                    <a:srgbClr val="FF6600"/>
                  </a:solidFill>
                </a:rPr>
                <a:t>Scope optimisation:</a:t>
              </a:r>
            </a:p>
            <a:p>
              <a:pPr marL="0" indent="0" algn="ctr">
                <a:lnSpc>
                  <a:spcPct val="125000"/>
                </a:lnSpc>
                <a:spcBef>
                  <a:spcPts val="0"/>
                </a:spcBef>
                <a:spcAft>
                  <a:spcPts val="750"/>
                </a:spcAft>
                <a:buFont typeface="Arial" panose="020B0604020202020204" pitchFamily="34" charset="0"/>
                <a:buNone/>
              </a:pPr>
              <a:r>
                <a:rPr lang="en-GB" sz="1800">
                  <a:solidFill>
                    <a:srgbClr val="FF6600"/>
                  </a:solidFill>
                </a:rPr>
                <a:t>Making the best use of our time, knowledge and skills to benefit the people we serve, within the context of our work, while working within our scope of practice</a:t>
              </a:r>
              <a:r>
                <a:rPr lang="en-US" sz="1800">
                  <a:solidFill>
                    <a:srgbClr val="FF6600"/>
                  </a:solidFill>
                </a:rPr>
                <a:t>​.</a:t>
              </a:r>
            </a:p>
          </p:txBody>
        </p:sp>
        <p:grpSp>
          <p:nvGrpSpPr>
            <p:cNvPr id="10" name="Group 9">
              <a:extLst>
                <a:ext uri="{FF2B5EF4-FFF2-40B4-BE49-F238E27FC236}">
                  <a16:creationId xmlns:a16="http://schemas.microsoft.com/office/drawing/2014/main" id="{F5EDF394-2758-F9BD-3A11-2B7D4395C662}"/>
                </a:ext>
              </a:extLst>
            </p:cNvPr>
            <p:cNvGrpSpPr/>
            <p:nvPr/>
          </p:nvGrpSpPr>
          <p:grpSpPr>
            <a:xfrm>
              <a:off x="1369279" y="2590021"/>
              <a:ext cx="5984022" cy="3534554"/>
              <a:chOff x="1369279" y="2590021"/>
              <a:chExt cx="5984022" cy="3534554"/>
            </a:xfrm>
          </p:grpSpPr>
          <p:sp>
            <p:nvSpPr>
              <p:cNvPr id="8" name="Content Placeholder 4">
                <a:extLst>
                  <a:ext uri="{FF2B5EF4-FFF2-40B4-BE49-F238E27FC236}">
                    <a16:creationId xmlns:a16="http://schemas.microsoft.com/office/drawing/2014/main" id="{93A42344-988E-F079-B1B0-071F5A16AC2B}"/>
                  </a:ext>
                </a:extLst>
              </p:cNvPr>
              <p:cNvSpPr txBox="1">
                <a:spLocks/>
              </p:cNvSpPr>
              <p:nvPr/>
            </p:nvSpPr>
            <p:spPr>
              <a:xfrm>
                <a:off x="1369279" y="3216865"/>
                <a:ext cx="5984022" cy="2907710"/>
              </a:xfrm>
              <a:prstGeom prst="roundRect">
                <a:avLst>
                  <a:gd name="adj" fmla="val 11639"/>
                </a:avLst>
              </a:prstGeom>
              <a:ln w="25400">
                <a:solidFill>
                  <a:srgbClr val="FF6600"/>
                </a:solidFill>
              </a:ln>
            </p:spPr>
            <p:txBody>
              <a:bodyPr vert="horz" lIns="91440" tIns="45720" rIns="91440" bIns="45720" rtlCol="0">
                <a:norm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spcBef>
                    <a:spcPts val="0"/>
                  </a:spcBef>
                  <a:spcAft>
                    <a:spcPts val="750"/>
                  </a:spcAft>
                  <a:buFont typeface="Arial" panose="020B0604020202020204" pitchFamily="34" charset="0"/>
                  <a:buNone/>
                </a:pPr>
                <a:endParaRPr lang="en-US" sz="1800"/>
              </a:p>
            </p:txBody>
          </p:sp>
          <p:grpSp>
            <p:nvGrpSpPr>
              <p:cNvPr id="9" name="Group 8">
                <a:extLst>
                  <a:ext uri="{FF2B5EF4-FFF2-40B4-BE49-F238E27FC236}">
                    <a16:creationId xmlns:a16="http://schemas.microsoft.com/office/drawing/2014/main" id="{F77C3D19-9FB3-D8D0-DD71-C68AC5363A62}"/>
                  </a:ext>
                </a:extLst>
              </p:cNvPr>
              <p:cNvGrpSpPr/>
              <p:nvPr/>
            </p:nvGrpSpPr>
            <p:grpSpPr>
              <a:xfrm>
                <a:off x="3836636" y="2590021"/>
                <a:ext cx="1049309" cy="1049309"/>
                <a:chOff x="5063201" y="2542396"/>
                <a:chExt cx="1049309" cy="1049309"/>
              </a:xfrm>
            </p:grpSpPr>
            <p:sp>
              <p:nvSpPr>
                <p:cNvPr id="6" name="Oval 5">
                  <a:extLst>
                    <a:ext uri="{FF2B5EF4-FFF2-40B4-BE49-F238E27FC236}">
                      <a16:creationId xmlns:a16="http://schemas.microsoft.com/office/drawing/2014/main" id="{C097CACB-E3F9-BC2C-D1DF-4E0594B83C55}"/>
                    </a:ext>
                  </a:extLst>
                </p:cNvPr>
                <p:cNvSpPr/>
                <p:nvPr/>
              </p:nvSpPr>
              <p:spPr>
                <a:xfrm>
                  <a:off x="5091777" y="2580497"/>
                  <a:ext cx="973342" cy="1011208"/>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logo of a compass&#10;&#10;AI-generated content may be incorrect.">
                  <a:extLst>
                    <a:ext uri="{FF2B5EF4-FFF2-40B4-BE49-F238E27FC236}">
                      <a16:creationId xmlns:a16="http://schemas.microsoft.com/office/drawing/2014/main" id="{F38AEDD8-A536-B87B-7C63-099BE17F83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201" y="2542396"/>
                  <a:ext cx="1049309" cy="1049309"/>
                </a:xfrm>
                <a:prstGeom prst="rect">
                  <a:avLst/>
                </a:prstGeom>
              </p:spPr>
            </p:pic>
          </p:grpSp>
        </p:grpSp>
      </p:grpSp>
    </p:spTree>
    <p:extLst>
      <p:ext uri="{BB962C8B-B14F-4D97-AF65-F5344CB8AC3E}">
        <p14:creationId xmlns:p14="http://schemas.microsoft.com/office/powerpoint/2010/main" val="42447401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3937B-562E-EA0B-C000-C1B1FE084C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9F333-F396-5602-FF15-9868930A556C}"/>
              </a:ext>
            </a:extLst>
          </p:cNvPr>
          <p:cNvSpPr>
            <a:spLocks noGrp="1"/>
          </p:cNvSpPr>
          <p:nvPr>
            <p:ph type="title"/>
          </p:nvPr>
        </p:nvSpPr>
        <p:spPr>
          <a:xfrm>
            <a:off x="595197" y="1011444"/>
            <a:ext cx="7886700" cy="660786"/>
          </a:xfrm>
          <a:prstGeom prst="rect">
            <a:avLst/>
          </a:prstGeom>
        </p:spPr>
        <p:txBody>
          <a:bodyPr vert="horz" lIns="0" tIns="0" rIns="91440" bIns="0" rtlCol="0" anchor="b" anchorCtr="0">
            <a:noAutofit/>
          </a:bodyPr>
          <a:lstStyle/>
          <a:p>
            <a:r>
              <a:rPr lang="en-GB" sz="2400">
                <a:cs typeface="Arial"/>
              </a:rPr>
              <a:t>Advanced practice</a:t>
            </a:r>
            <a:endParaRPr lang="en-US" sz="2400">
              <a:cs typeface="Arial"/>
            </a:endParaRPr>
          </a:p>
        </p:txBody>
      </p:sp>
      <p:pic>
        <p:nvPicPr>
          <p:cNvPr id="4" name="Picture 3">
            <a:extLst>
              <a:ext uri="{FF2B5EF4-FFF2-40B4-BE49-F238E27FC236}">
                <a16:creationId xmlns:a16="http://schemas.microsoft.com/office/drawing/2014/main" id="{FB497341-6938-0B56-0881-6DE4CABD5540}"/>
              </a:ext>
            </a:extLst>
          </p:cNvPr>
          <p:cNvPicPr>
            <a:picLocks noChangeAspect="1"/>
          </p:cNvPicPr>
          <p:nvPr/>
        </p:nvPicPr>
        <p:blipFill>
          <a:blip r:embed="rId3"/>
          <a:srcRect b="39881"/>
          <a:stretch>
            <a:fillRect/>
          </a:stretch>
        </p:blipFill>
        <p:spPr>
          <a:xfrm>
            <a:off x="1582155" y="1732580"/>
            <a:ext cx="6150793" cy="1613186"/>
          </a:xfrm>
          <a:prstGeom prst="rect">
            <a:avLst/>
          </a:prstGeom>
          <a:ln>
            <a:noFill/>
          </a:ln>
        </p:spPr>
        <p:style>
          <a:lnRef idx="2">
            <a:schemeClr val="accent4"/>
          </a:lnRef>
          <a:fillRef idx="1">
            <a:schemeClr val="lt1"/>
          </a:fillRef>
          <a:effectRef idx="0">
            <a:schemeClr val="accent4"/>
          </a:effectRef>
          <a:fontRef idx="minor">
            <a:schemeClr val="dk1"/>
          </a:fontRef>
        </p:style>
      </p:pic>
      <p:pic>
        <p:nvPicPr>
          <p:cNvPr id="6" name="Picture 5">
            <a:extLst>
              <a:ext uri="{FF2B5EF4-FFF2-40B4-BE49-F238E27FC236}">
                <a16:creationId xmlns:a16="http://schemas.microsoft.com/office/drawing/2014/main" id="{4EE49CBC-8580-0A3B-62E8-00668720550E}"/>
              </a:ext>
            </a:extLst>
          </p:cNvPr>
          <p:cNvPicPr>
            <a:picLocks noChangeAspect="1"/>
          </p:cNvPicPr>
          <p:nvPr/>
        </p:nvPicPr>
        <p:blipFill>
          <a:blip r:embed="rId4"/>
          <a:stretch>
            <a:fillRect/>
          </a:stretch>
        </p:blipFill>
        <p:spPr>
          <a:xfrm>
            <a:off x="1572630" y="3351822"/>
            <a:ext cx="6639852" cy="2457793"/>
          </a:xfrm>
          <a:prstGeom prst="rect">
            <a:avLst/>
          </a:prstGeom>
          <a:ln w="19050">
            <a:noFill/>
          </a:ln>
        </p:spPr>
      </p:pic>
      <p:sp>
        <p:nvSpPr>
          <p:cNvPr id="7" name="TextBox 6">
            <a:extLst>
              <a:ext uri="{FF2B5EF4-FFF2-40B4-BE49-F238E27FC236}">
                <a16:creationId xmlns:a16="http://schemas.microsoft.com/office/drawing/2014/main" id="{453533CA-C777-BF9B-D2F4-94461455EB83}"/>
              </a:ext>
            </a:extLst>
          </p:cNvPr>
          <p:cNvSpPr txBox="1"/>
          <p:nvPr/>
        </p:nvSpPr>
        <p:spPr>
          <a:xfrm>
            <a:off x="264633" y="6030977"/>
            <a:ext cx="1317522" cy="276999"/>
          </a:xfrm>
          <a:prstGeom prst="rect">
            <a:avLst/>
          </a:prstGeom>
          <a:noFill/>
        </p:spPr>
        <p:txBody>
          <a:bodyPr wrap="square" rtlCol="0">
            <a:spAutoFit/>
          </a:bodyPr>
          <a:lstStyle/>
          <a:p>
            <a:r>
              <a:rPr lang="en-GB" sz="1200" b="1">
                <a:solidFill>
                  <a:schemeClr val="accent1">
                    <a:lumMod val="50000"/>
                  </a:schemeClr>
                </a:solidFill>
              </a:rPr>
              <a:t>Other reading</a:t>
            </a:r>
          </a:p>
        </p:txBody>
      </p:sp>
      <p:sp>
        <p:nvSpPr>
          <p:cNvPr id="9" name="TextBox 8">
            <a:extLst>
              <a:ext uri="{FF2B5EF4-FFF2-40B4-BE49-F238E27FC236}">
                <a16:creationId xmlns:a16="http://schemas.microsoft.com/office/drawing/2014/main" id="{34B2342D-D134-666E-8A86-4B9AC929DB98}"/>
              </a:ext>
            </a:extLst>
          </p:cNvPr>
          <p:cNvSpPr txBox="1"/>
          <p:nvPr/>
        </p:nvSpPr>
        <p:spPr>
          <a:xfrm>
            <a:off x="264632" y="6250353"/>
            <a:ext cx="8461357" cy="461665"/>
          </a:xfrm>
          <a:prstGeom prst="rect">
            <a:avLst/>
          </a:prstGeom>
          <a:noFill/>
        </p:spPr>
        <p:txBody>
          <a:bodyPr wrap="square" lIns="91440" tIns="45720" rIns="91440" bIns="45720" anchor="t">
            <a:spAutoFit/>
          </a:bodyPr>
          <a:lstStyle/>
          <a:p>
            <a:pPr indent="0">
              <a:buNone/>
            </a:pPr>
            <a:r>
              <a:rPr lang="en-GB" sz="1200">
                <a:hlinkClick r:id="rId5"/>
              </a:rPr>
              <a:t>four-country-ap-statement-oct-2024.pdf</a:t>
            </a:r>
            <a:r>
              <a:rPr lang="en-GB" sz="1200"/>
              <a:t> </a:t>
            </a:r>
            <a:br>
              <a:rPr lang="en-GB" sz="1200"/>
            </a:br>
            <a:r>
              <a:rPr lang="en-GB" sz="1200"/>
              <a:t> </a:t>
            </a:r>
          </a:p>
        </p:txBody>
      </p:sp>
    </p:spTree>
    <p:extLst>
      <p:ext uri="{BB962C8B-B14F-4D97-AF65-F5344CB8AC3E}">
        <p14:creationId xmlns:p14="http://schemas.microsoft.com/office/powerpoint/2010/main" val="2555724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D1BE3-9D28-6D79-E784-4E52FA987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D0B3E3-AE40-3255-50A4-AE46F461548E}"/>
              </a:ext>
            </a:extLst>
          </p:cNvPr>
          <p:cNvSpPr>
            <a:spLocks noGrp="1"/>
          </p:cNvSpPr>
          <p:nvPr>
            <p:ph type="title"/>
          </p:nvPr>
        </p:nvSpPr>
        <p:spPr>
          <a:xfrm>
            <a:off x="595197" y="992394"/>
            <a:ext cx="7886700" cy="660786"/>
          </a:xfrm>
          <a:prstGeom prst="rect">
            <a:avLst/>
          </a:prstGeom>
        </p:spPr>
        <p:txBody>
          <a:bodyPr vert="horz" lIns="0" tIns="0" rIns="91440" bIns="0" rtlCol="0" anchor="b" anchorCtr="0">
            <a:noAutofit/>
          </a:bodyPr>
          <a:lstStyle/>
          <a:p>
            <a:r>
              <a:rPr lang="en-GB" sz="2400">
                <a:cs typeface="Arial"/>
              </a:rPr>
              <a:t>Advanced practice</a:t>
            </a:r>
            <a:endParaRPr lang="en-US" sz="2400">
              <a:cs typeface="Arial"/>
            </a:endParaRPr>
          </a:p>
        </p:txBody>
      </p:sp>
      <p:pic>
        <p:nvPicPr>
          <p:cNvPr id="4" name="Picture 3">
            <a:extLst>
              <a:ext uri="{FF2B5EF4-FFF2-40B4-BE49-F238E27FC236}">
                <a16:creationId xmlns:a16="http://schemas.microsoft.com/office/drawing/2014/main" id="{5F4BC08E-2479-1954-9DD4-4CF6A41CAC20}"/>
              </a:ext>
            </a:extLst>
          </p:cNvPr>
          <p:cNvPicPr>
            <a:picLocks noChangeAspect="1"/>
          </p:cNvPicPr>
          <p:nvPr/>
        </p:nvPicPr>
        <p:blipFill>
          <a:blip r:embed="rId3"/>
          <a:srcRect b="39881"/>
          <a:stretch>
            <a:fillRect/>
          </a:stretch>
        </p:blipFill>
        <p:spPr>
          <a:xfrm>
            <a:off x="1652351" y="1716110"/>
            <a:ext cx="5973997" cy="1566817"/>
          </a:xfrm>
          <a:prstGeom prst="rect">
            <a:avLst/>
          </a:prstGeom>
          <a:ln>
            <a:noFill/>
          </a:ln>
        </p:spPr>
        <p:style>
          <a:lnRef idx="2">
            <a:schemeClr val="accent4"/>
          </a:lnRef>
          <a:fillRef idx="1">
            <a:schemeClr val="lt1"/>
          </a:fillRef>
          <a:effectRef idx="0">
            <a:schemeClr val="accent4"/>
          </a:effectRef>
          <a:fontRef idx="minor">
            <a:schemeClr val="dk1"/>
          </a:fontRef>
        </p:style>
      </p:pic>
      <p:pic>
        <p:nvPicPr>
          <p:cNvPr id="7" name="Picture 6">
            <a:extLst>
              <a:ext uri="{FF2B5EF4-FFF2-40B4-BE49-F238E27FC236}">
                <a16:creationId xmlns:a16="http://schemas.microsoft.com/office/drawing/2014/main" id="{7BC45DB5-E1A2-24EE-B5EF-8911D9DCDB15}"/>
              </a:ext>
            </a:extLst>
          </p:cNvPr>
          <p:cNvPicPr>
            <a:picLocks noChangeAspect="1"/>
          </p:cNvPicPr>
          <p:nvPr/>
        </p:nvPicPr>
        <p:blipFill>
          <a:blip r:embed="rId4"/>
          <a:stretch>
            <a:fillRect/>
          </a:stretch>
        </p:blipFill>
        <p:spPr>
          <a:xfrm>
            <a:off x="1779901" y="3178332"/>
            <a:ext cx="5635862" cy="2716078"/>
          </a:xfrm>
          <a:prstGeom prst="rect">
            <a:avLst/>
          </a:prstGeom>
          <a:ln>
            <a:noFill/>
          </a:ln>
        </p:spPr>
      </p:pic>
      <p:sp>
        <p:nvSpPr>
          <p:cNvPr id="5" name="TextBox 4">
            <a:extLst>
              <a:ext uri="{FF2B5EF4-FFF2-40B4-BE49-F238E27FC236}">
                <a16:creationId xmlns:a16="http://schemas.microsoft.com/office/drawing/2014/main" id="{3F8ABE3C-CFEC-7DE0-0707-AB3D0DAF55F0}"/>
              </a:ext>
            </a:extLst>
          </p:cNvPr>
          <p:cNvSpPr txBox="1"/>
          <p:nvPr/>
        </p:nvSpPr>
        <p:spPr>
          <a:xfrm>
            <a:off x="264633" y="6030977"/>
            <a:ext cx="1317522" cy="276999"/>
          </a:xfrm>
          <a:prstGeom prst="rect">
            <a:avLst/>
          </a:prstGeom>
          <a:noFill/>
        </p:spPr>
        <p:txBody>
          <a:bodyPr wrap="square" rtlCol="0">
            <a:spAutoFit/>
          </a:bodyPr>
          <a:lstStyle/>
          <a:p>
            <a:r>
              <a:rPr lang="en-GB" sz="1200" b="1">
                <a:solidFill>
                  <a:schemeClr val="accent1">
                    <a:lumMod val="50000"/>
                  </a:schemeClr>
                </a:solidFill>
              </a:rPr>
              <a:t>Other reading</a:t>
            </a:r>
          </a:p>
        </p:txBody>
      </p:sp>
      <p:sp>
        <p:nvSpPr>
          <p:cNvPr id="6" name="TextBox 5">
            <a:extLst>
              <a:ext uri="{FF2B5EF4-FFF2-40B4-BE49-F238E27FC236}">
                <a16:creationId xmlns:a16="http://schemas.microsoft.com/office/drawing/2014/main" id="{D2088806-1292-A879-D8F3-AD141B4D6A2F}"/>
              </a:ext>
            </a:extLst>
          </p:cNvPr>
          <p:cNvSpPr txBox="1"/>
          <p:nvPr/>
        </p:nvSpPr>
        <p:spPr>
          <a:xfrm>
            <a:off x="264632" y="6250353"/>
            <a:ext cx="8461357" cy="461665"/>
          </a:xfrm>
          <a:prstGeom prst="rect">
            <a:avLst/>
          </a:prstGeom>
          <a:noFill/>
        </p:spPr>
        <p:txBody>
          <a:bodyPr wrap="square" lIns="91440" tIns="45720" rIns="91440" bIns="45720" anchor="t">
            <a:spAutoFit/>
          </a:bodyPr>
          <a:lstStyle/>
          <a:p>
            <a:pPr indent="0">
              <a:buNone/>
            </a:pPr>
            <a:r>
              <a:rPr lang="en-GB" sz="1200">
                <a:hlinkClick r:id="rId5"/>
              </a:rPr>
              <a:t>four-country-ap-statement-oct-2024.pdf</a:t>
            </a:r>
            <a:r>
              <a:rPr lang="en-GB" sz="1200"/>
              <a:t> </a:t>
            </a:r>
            <a:br>
              <a:rPr lang="en-GB" sz="1200"/>
            </a:br>
            <a:endParaRPr lang="en-GB" sz="1200">
              <a:cs typeface="Arial"/>
            </a:endParaRPr>
          </a:p>
        </p:txBody>
      </p:sp>
    </p:spTree>
    <p:extLst>
      <p:ext uri="{BB962C8B-B14F-4D97-AF65-F5344CB8AC3E}">
        <p14:creationId xmlns:p14="http://schemas.microsoft.com/office/powerpoint/2010/main" val="26149299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14C14-3BD4-45C7-CB12-BB35A985F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550CA8-673B-7ACF-C51A-008782106D69}"/>
              </a:ext>
            </a:extLst>
          </p:cNvPr>
          <p:cNvSpPr>
            <a:spLocks noGrp="1"/>
          </p:cNvSpPr>
          <p:nvPr>
            <p:ph type="title"/>
          </p:nvPr>
        </p:nvSpPr>
        <p:spPr>
          <a:xfrm>
            <a:off x="642822" y="1053016"/>
            <a:ext cx="7886701" cy="614558"/>
          </a:xfrm>
          <a:prstGeom prst="rect">
            <a:avLst/>
          </a:prstGeom>
        </p:spPr>
        <p:txBody>
          <a:bodyPr vert="horz" lIns="0" tIns="0" rIns="91440" bIns="0" rtlCol="0" anchor="b" anchorCtr="0">
            <a:noAutofit/>
          </a:bodyPr>
          <a:lstStyle/>
          <a:p>
            <a:r>
              <a:rPr lang="en-GB" sz="2400">
                <a:cs typeface="Arial"/>
              </a:rPr>
              <a:t>Four Pillars of Practice</a:t>
            </a:r>
            <a:endParaRPr lang="en-US" sz="2400">
              <a:cs typeface="Arial"/>
            </a:endParaRPr>
          </a:p>
        </p:txBody>
      </p:sp>
      <p:sp>
        <p:nvSpPr>
          <p:cNvPr id="3" name="Text Placeholder 2">
            <a:extLst>
              <a:ext uri="{FF2B5EF4-FFF2-40B4-BE49-F238E27FC236}">
                <a16:creationId xmlns:a16="http://schemas.microsoft.com/office/drawing/2014/main" id="{97591E77-C9C8-CC41-BEB0-5868E3CA2151}"/>
              </a:ext>
            </a:extLst>
          </p:cNvPr>
          <p:cNvSpPr>
            <a:spLocks noGrp="1"/>
          </p:cNvSpPr>
          <p:nvPr>
            <p:ph type="body" sz="quarter" idx="4294967295"/>
          </p:nvPr>
        </p:nvSpPr>
        <p:spPr>
          <a:xfrm>
            <a:off x="914334" y="6502401"/>
            <a:ext cx="8100000" cy="216000"/>
          </a:xfrm>
        </p:spPr>
        <p:txBody>
          <a:bodyPr>
            <a:noAutofit/>
          </a:bodyPr>
          <a:lstStyle/>
          <a:p>
            <a:pPr marL="0" indent="0" algn="r">
              <a:buNone/>
            </a:pPr>
            <a:r>
              <a:rPr lang="en-GB" sz="1100">
                <a:hlinkClick r:id="rId3"/>
              </a:rPr>
              <a:t>NHS Education Scotland, 2025</a:t>
            </a:r>
            <a:endParaRPr lang="en-GB" sz="1100"/>
          </a:p>
        </p:txBody>
      </p:sp>
      <p:pic>
        <p:nvPicPr>
          <p:cNvPr id="7" name="Content Placeholder 6">
            <a:extLst>
              <a:ext uri="{FF2B5EF4-FFF2-40B4-BE49-F238E27FC236}">
                <a16:creationId xmlns:a16="http://schemas.microsoft.com/office/drawing/2014/main" id="{5EE58204-CD94-F35A-FABA-0B0560F33955}"/>
              </a:ext>
            </a:extLst>
          </p:cNvPr>
          <p:cNvPicPr>
            <a:picLocks noGrp="1" noChangeAspect="1"/>
          </p:cNvPicPr>
          <p:nvPr>
            <p:ph sz="quarter" idx="4294967295"/>
          </p:nvPr>
        </p:nvPicPr>
        <p:blipFill>
          <a:blip r:embed="rId4"/>
          <a:stretch>
            <a:fillRect/>
          </a:stretch>
        </p:blipFill>
        <p:spPr>
          <a:xfrm>
            <a:off x="1982148" y="1903001"/>
            <a:ext cx="4869188" cy="2015404"/>
          </a:xfrm>
        </p:spPr>
      </p:pic>
      <p:pic>
        <p:nvPicPr>
          <p:cNvPr id="9" name="Picture 8">
            <a:extLst>
              <a:ext uri="{FF2B5EF4-FFF2-40B4-BE49-F238E27FC236}">
                <a16:creationId xmlns:a16="http://schemas.microsoft.com/office/drawing/2014/main" id="{4A1B41F4-4897-973E-697E-EDFBB3FC7CD0}"/>
              </a:ext>
            </a:extLst>
          </p:cNvPr>
          <p:cNvPicPr>
            <a:picLocks noChangeAspect="1"/>
          </p:cNvPicPr>
          <p:nvPr/>
        </p:nvPicPr>
        <p:blipFill>
          <a:blip r:embed="rId5"/>
          <a:srcRect r="4609"/>
          <a:stretch>
            <a:fillRect/>
          </a:stretch>
        </p:blipFill>
        <p:spPr>
          <a:xfrm>
            <a:off x="1203960" y="3848880"/>
            <a:ext cx="6425565" cy="2365978"/>
          </a:xfrm>
          <a:prstGeom prst="rect">
            <a:avLst/>
          </a:prstGeom>
        </p:spPr>
      </p:pic>
    </p:spTree>
    <p:extLst>
      <p:ext uri="{BB962C8B-B14F-4D97-AF65-F5344CB8AC3E}">
        <p14:creationId xmlns:p14="http://schemas.microsoft.com/office/powerpoint/2010/main" val="76718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B7D85-0553-365C-4BDA-8E35DB286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2AA24E-9044-8BE7-7D86-1D9C1330FBDD}"/>
              </a:ext>
            </a:extLst>
          </p:cNvPr>
          <p:cNvSpPr>
            <a:spLocks noGrp="1"/>
          </p:cNvSpPr>
          <p:nvPr>
            <p:ph type="title"/>
          </p:nvPr>
        </p:nvSpPr>
        <p:spPr>
          <a:xfrm>
            <a:off x="600073" y="1004850"/>
            <a:ext cx="7886701" cy="660786"/>
          </a:xfrm>
          <a:prstGeom prst="rect">
            <a:avLst/>
          </a:prstGeom>
        </p:spPr>
        <p:txBody>
          <a:bodyPr vert="horz" lIns="0" tIns="0" rIns="91440" bIns="0" rtlCol="0" anchor="b" anchorCtr="0">
            <a:noAutofit/>
          </a:bodyPr>
          <a:lstStyle/>
          <a:p>
            <a:r>
              <a:rPr lang="en-GB" sz="2400">
                <a:cs typeface="Arial"/>
              </a:rPr>
              <a:t>Multiprofessional CPD principles </a:t>
            </a:r>
            <a:endParaRPr lang="en-US" sz="2400">
              <a:cs typeface="Arial"/>
            </a:endParaRPr>
          </a:p>
        </p:txBody>
      </p:sp>
      <p:sp>
        <p:nvSpPr>
          <p:cNvPr id="3" name="Text Placeholder 2">
            <a:extLst>
              <a:ext uri="{FF2B5EF4-FFF2-40B4-BE49-F238E27FC236}">
                <a16:creationId xmlns:a16="http://schemas.microsoft.com/office/drawing/2014/main" id="{713D5F96-F4CE-16A9-2D7A-AFACA3E0AE53}"/>
              </a:ext>
            </a:extLst>
          </p:cNvPr>
          <p:cNvSpPr>
            <a:spLocks noGrp="1"/>
          </p:cNvSpPr>
          <p:nvPr>
            <p:ph type="body" sz="quarter" idx="4294967295"/>
          </p:nvPr>
        </p:nvSpPr>
        <p:spPr>
          <a:xfrm>
            <a:off x="951345" y="6502402"/>
            <a:ext cx="8100000" cy="216000"/>
          </a:xfrm>
        </p:spPr>
        <p:txBody>
          <a:bodyPr>
            <a:noAutofit/>
          </a:bodyPr>
          <a:lstStyle/>
          <a:p>
            <a:pPr marL="0" indent="0" algn="r">
              <a:buNone/>
            </a:pPr>
            <a:r>
              <a:rPr lang="en-GB" sz="1100"/>
              <a:t>Broughton W and Harris G. (2022) (Eds.)</a:t>
            </a:r>
          </a:p>
        </p:txBody>
      </p:sp>
      <p:pic>
        <p:nvPicPr>
          <p:cNvPr id="6" name="Picture 5">
            <a:extLst>
              <a:ext uri="{FF2B5EF4-FFF2-40B4-BE49-F238E27FC236}">
                <a16:creationId xmlns:a16="http://schemas.microsoft.com/office/drawing/2014/main" id="{CAE12685-A90D-A778-4F98-C6F3D6A6AC31}"/>
              </a:ext>
            </a:extLst>
          </p:cNvPr>
          <p:cNvPicPr>
            <a:picLocks noChangeAspect="1"/>
          </p:cNvPicPr>
          <p:nvPr/>
        </p:nvPicPr>
        <p:blipFill>
          <a:blip r:embed="rId3"/>
          <a:srcRect l="12135" t="23973" r="13873"/>
          <a:stretch>
            <a:fillRect/>
          </a:stretch>
        </p:blipFill>
        <p:spPr>
          <a:xfrm>
            <a:off x="1636763" y="2071365"/>
            <a:ext cx="5889523" cy="3685460"/>
          </a:xfrm>
          <a:prstGeom prst="roundRect">
            <a:avLst>
              <a:gd name="adj" fmla="val 8890"/>
            </a:avLst>
          </a:prstGeom>
          <a:ln w="25400">
            <a:solidFill>
              <a:srgbClr val="FF6600"/>
            </a:solidFill>
          </a:ln>
          <a:effectLst/>
        </p:spPr>
      </p:pic>
      <p:sp>
        <p:nvSpPr>
          <p:cNvPr id="7" name="TextBox 6">
            <a:extLst>
              <a:ext uri="{FF2B5EF4-FFF2-40B4-BE49-F238E27FC236}">
                <a16:creationId xmlns:a16="http://schemas.microsoft.com/office/drawing/2014/main" id="{3AB5D5EA-8797-99D3-BD34-0F848B219FFF}"/>
              </a:ext>
            </a:extLst>
          </p:cNvPr>
          <p:cNvSpPr txBox="1"/>
          <p:nvPr/>
        </p:nvSpPr>
        <p:spPr>
          <a:xfrm>
            <a:off x="264633" y="6107177"/>
            <a:ext cx="1317522" cy="276999"/>
          </a:xfrm>
          <a:prstGeom prst="rect">
            <a:avLst/>
          </a:prstGeom>
          <a:noFill/>
        </p:spPr>
        <p:txBody>
          <a:bodyPr wrap="square" rtlCol="0">
            <a:spAutoFit/>
          </a:bodyPr>
          <a:lstStyle/>
          <a:p>
            <a:r>
              <a:rPr lang="en-GB" sz="1200" b="1">
                <a:solidFill>
                  <a:schemeClr val="accent1">
                    <a:lumMod val="50000"/>
                  </a:schemeClr>
                </a:solidFill>
              </a:rPr>
              <a:t>Other reading</a:t>
            </a:r>
          </a:p>
        </p:txBody>
      </p:sp>
      <p:sp>
        <p:nvSpPr>
          <p:cNvPr id="8" name="TextBox 7">
            <a:extLst>
              <a:ext uri="{FF2B5EF4-FFF2-40B4-BE49-F238E27FC236}">
                <a16:creationId xmlns:a16="http://schemas.microsoft.com/office/drawing/2014/main" id="{47C4B9B4-E063-C5A7-2EF1-67EB36C78044}"/>
              </a:ext>
            </a:extLst>
          </p:cNvPr>
          <p:cNvSpPr txBox="1"/>
          <p:nvPr/>
        </p:nvSpPr>
        <p:spPr>
          <a:xfrm>
            <a:off x="264632" y="6307503"/>
            <a:ext cx="8461357" cy="461665"/>
          </a:xfrm>
          <a:prstGeom prst="rect">
            <a:avLst/>
          </a:prstGeom>
          <a:noFill/>
        </p:spPr>
        <p:txBody>
          <a:bodyPr wrap="square">
            <a:spAutoFit/>
          </a:bodyPr>
          <a:lstStyle/>
          <a:p>
            <a:r>
              <a:rPr lang="en-GB" sz="1200">
                <a:hlinkClick r:id="rId4"/>
              </a:rPr>
              <a:t>CPD is not just a ‘nice to have’: </a:t>
            </a:r>
            <a:br>
              <a:rPr lang="en-GB" sz="1200">
                <a:hlinkClick r:id="rId4"/>
              </a:rPr>
            </a:br>
            <a:r>
              <a:rPr lang="en-GB" sz="1200">
                <a:hlinkClick r:id="rId4"/>
              </a:rPr>
              <a:t>Why everyone in the system should support CPD | The HCPC</a:t>
            </a:r>
            <a:endParaRPr lang="en-GB" sz="1200"/>
          </a:p>
        </p:txBody>
      </p:sp>
    </p:spTree>
    <p:extLst>
      <p:ext uri="{BB962C8B-B14F-4D97-AF65-F5344CB8AC3E}">
        <p14:creationId xmlns:p14="http://schemas.microsoft.com/office/powerpoint/2010/main" val="2536069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BAD44-9D7D-F2A3-A468-41CD9B8C0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E6D17-FC4E-8EF6-A093-7F963E6C30FA}"/>
              </a:ext>
            </a:extLst>
          </p:cNvPr>
          <p:cNvSpPr>
            <a:spLocks noGrp="1"/>
          </p:cNvSpPr>
          <p:nvPr>
            <p:ph type="title"/>
          </p:nvPr>
        </p:nvSpPr>
        <p:spPr>
          <a:xfrm>
            <a:off x="628649" y="956398"/>
            <a:ext cx="7886701" cy="660786"/>
          </a:xfrm>
          <a:prstGeom prst="rect">
            <a:avLst/>
          </a:prstGeom>
        </p:spPr>
        <p:txBody>
          <a:bodyPr vert="horz" lIns="0" tIns="0" rIns="91440" bIns="0" rtlCol="0" anchor="b" anchorCtr="0">
            <a:noAutofit/>
          </a:bodyPr>
          <a:lstStyle/>
          <a:p>
            <a:r>
              <a:rPr lang="en-GB" sz="2400">
                <a:cs typeface="Arial"/>
              </a:rPr>
              <a:t>Specialist vers</a:t>
            </a:r>
            <a:r>
              <a:rPr lang="en-GB">
                <a:cs typeface="Arial"/>
              </a:rPr>
              <a:t>u</a:t>
            </a:r>
            <a:r>
              <a:rPr lang="en-GB" sz="2400">
                <a:cs typeface="Arial"/>
              </a:rPr>
              <a:t>s </a:t>
            </a:r>
            <a:r>
              <a:rPr lang="en-GB">
                <a:cs typeface="Arial"/>
              </a:rPr>
              <a:t>g</a:t>
            </a:r>
            <a:r>
              <a:rPr lang="en-GB" sz="2400">
                <a:cs typeface="Arial"/>
              </a:rPr>
              <a:t>eneralist</a:t>
            </a:r>
            <a:endParaRPr lang="en-US" sz="2400">
              <a:cs typeface="Arial"/>
            </a:endParaRPr>
          </a:p>
        </p:txBody>
      </p:sp>
      <p:sp>
        <p:nvSpPr>
          <p:cNvPr id="3" name="Text Placeholder 2">
            <a:extLst>
              <a:ext uri="{FF2B5EF4-FFF2-40B4-BE49-F238E27FC236}">
                <a16:creationId xmlns:a16="http://schemas.microsoft.com/office/drawing/2014/main" id="{CC291F21-4651-A480-1F55-A9BE172117F5}"/>
              </a:ext>
            </a:extLst>
          </p:cNvPr>
          <p:cNvSpPr>
            <a:spLocks noGrp="1"/>
          </p:cNvSpPr>
          <p:nvPr>
            <p:ph type="body" sz="quarter" idx="4294967295"/>
          </p:nvPr>
        </p:nvSpPr>
        <p:spPr>
          <a:xfrm>
            <a:off x="951345" y="6502402"/>
            <a:ext cx="8100000" cy="216000"/>
          </a:xfrm>
        </p:spPr>
        <p:txBody>
          <a:bodyPr>
            <a:noAutofit/>
          </a:bodyPr>
          <a:lstStyle/>
          <a:p>
            <a:pPr marL="0" indent="0" algn="r">
              <a:buNone/>
            </a:pPr>
            <a:r>
              <a:rPr lang="en-GB" sz="1100">
                <a:hlinkClick r:id="rId3"/>
              </a:rPr>
              <a:t>Royal College of Speech and Language Therapists, 2023</a:t>
            </a:r>
            <a:endParaRPr lang="en-GB" sz="1100"/>
          </a:p>
        </p:txBody>
      </p:sp>
      <p:pic>
        <p:nvPicPr>
          <p:cNvPr id="6" name="Picture 5">
            <a:extLst>
              <a:ext uri="{FF2B5EF4-FFF2-40B4-BE49-F238E27FC236}">
                <a16:creationId xmlns:a16="http://schemas.microsoft.com/office/drawing/2014/main" id="{FB172919-9F04-A06F-63B0-62EF9A946783}"/>
              </a:ext>
            </a:extLst>
          </p:cNvPr>
          <p:cNvPicPr>
            <a:picLocks noChangeAspect="1"/>
          </p:cNvPicPr>
          <p:nvPr/>
        </p:nvPicPr>
        <p:blipFill>
          <a:blip r:embed="rId4"/>
          <a:stretch>
            <a:fillRect/>
          </a:stretch>
        </p:blipFill>
        <p:spPr>
          <a:xfrm>
            <a:off x="1318758" y="1693384"/>
            <a:ext cx="6506483" cy="4639322"/>
          </a:xfrm>
          <a:prstGeom prst="rect">
            <a:avLst/>
          </a:prstGeom>
        </p:spPr>
      </p:pic>
    </p:spTree>
    <p:extLst>
      <p:ext uri="{BB962C8B-B14F-4D97-AF65-F5344CB8AC3E}">
        <p14:creationId xmlns:p14="http://schemas.microsoft.com/office/powerpoint/2010/main" val="34712880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35566-2611-3F5E-61EE-38CBD0548EF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2DAB52B-CC6A-1306-B54C-590815F134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9619"/>
            <a:ext cx="9144000" cy="5715000"/>
          </a:xfrm>
          <a:prstGeom prst="rect">
            <a:avLst/>
          </a:prstGeom>
        </p:spPr>
      </p:pic>
    </p:spTree>
    <p:extLst>
      <p:ext uri="{BB962C8B-B14F-4D97-AF65-F5344CB8AC3E}">
        <p14:creationId xmlns:p14="http://schemas.microsoft.com/office/powerpoint/2010/main" val="38470655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6D6AB-3D1E-453D-6AC9-DF192A4AE8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F50275-02B3-108F-95A0-7FE9B400DCC3}"/>
              </a:ext>
            </a:extLst>
          </p:cNvPr>
          <p:cNvSpPr>
            <a:spLocks noGrp="1"/>
          </p:cNvSpPr>
          <p:nvPr>
            <p:ph type="title"/>
          </p:nvPr>
        </p:nvSpPr>
        <p:spPr>
          <a:xfrm>
            <a:off x="547572" y="1049309"/>
            <a:ext cx="7886700" cy="660786"/>
          </a:xfrm>
          <a:prstGeom prst="rect">
            <a:avLst/>
          </a:prstGeom>
        </p:spPr>
        <p:txBody>
          <a:bodyPr/>
          <a:lstStyle/>
          <a:p>
            <a:r>
              <a:rPr lang="en-GB"/>
              <a:t>Recap: putting it all together</a:t>
            </a:r>
          </a:p>
        </p:txBody>
      </p:sp>
      <p:sp>
        <p:nvSpPr>
          <p:cNvPr id="3" name="Content Placeholder 2">
            <a:extLst>
              <a:ext uri="{FF2B5EF4-FFF2-40B4-BE49-F238E27FC236}">
                <a16:creationId xmlns:a16="http://schemas.microsoft.com/office/drawing/2014/main" id="{20FAE412-9FC6-2F58-DB2D-9EF042766597}"/>
              </a:ext>
            </a:extLst>
          </p:cNvPr>
          <p:cNvSpPr>
            <a:spLocks noGrp="1"/>
          </p:cNvSpPr>
          <p:nvPr>
            <p:ph idx="1"/>
          </p:nvPr>
        </p:nvSpPr>
        <p:spPr>
          <a:xfrm>
            <a:off x="1000009" y="2074249"/>
            <a:ext cx="7172441" cy="4152897"/>
          </a:xfrm>
        </p:spPr>
        <p:txBody>
          <a:bodyPr>
            <a:noAutofit/>
          </a:bodyPr>
          <a:lstStyle/>
          <a:p>
            <a:pPr>
              <a:lnSpc>
                <a:spcPct val="125000"/>
              </a:lnSpc>
              <a:spcBef>
                <a:spcPts val="0"/>
              </a:spcBef>
              <a:spcAft>
                <a:spcPts val="750"/>
              </a:spcAft>
            </a:pPr>
            <a:r>
              <a:rPr lang="en-GB" sz="1600"/>
              <a:t>Levels of practice are important formal structures in employment and regulatory standards apply across all of them.</a:t>
            </a:r>
          </a:p>
          <a:p>
            <a:pPr>
              <a:lnSpc>
                <a:spcPct val="125000"/>
              </a:lnSpc>
              <a:spcBef>
                <a:spcPts val="0"/>
              </a:spcBef>
              <a:spcAft>
                <a:spcPts val="750"/>
              </a:spcAft>
            </a:pPr>
            <a:r>
              <a:rPr lang="en-GB" sz="1600"/>
              <a:t>The HCPC standards and scope of practice guidance apply to all registrants irrespective of their job title or seniority within an organisation.</a:t>
            </a:r>
          </a:p>
          <a:p>
            <a:pPr>
              <a:lnSpc>
                <a:spcPct val="125000"/>
              </a:lnSpc>
              <a:spcBef>
                <a:spcPts val="0"/>
              </a:spcBef>
              <a:spcAft>
                <a:spcPts val="750"/>
              </a:spcAft>
            </a:pPr>
            <a:r>
              <a:rPr lang="en-GB" sz="1600"/>
              <a:t>There is no separate, additional regulatory framework or set of standards for registrants working at higher levels. </a:t>
            </a:r>
          </a:p>
          <a:p>
            <a:pPr>
              <a:lnSpc>
                <a:spcPct val="125000"/>
              </a:lnSpc>
              <a:spcBef>
                <a:spcPts val="0"/>
              </a:spcBef>
              <a:spcAft>
                <a:spcPts val="750"/>
              </a:spcAft>
            </a:pPr>
            <a:r>
              <a:rPr lang="en-GB" sz="1600"/>
              <a:t>Developing into more advanced levels of practice means developing new skills, working with greater autonomy and complexity across the four pillars of practice, guided by service user needs. Your CPD should reflect this.</a:t>
            </a:r>
          </a:p>
          <a:p>
            <a:pPr>
              <a:lnSpc>
                <a:spcPct val="125000"/>
              </a:lnSpc>
              <a:spcBef>
                <a:spcPts val="0"/>
              </a:spcBef>
              <a:spcAft>
                <a:spcPts val="750"/>
              </a:spcAft>
            </a:pPr>
            <a:r>
              <a:rPr lang="en-GB" sz="1600"/>
              <a:t>Safe and effective practice, including as you optimise your scope of practice, requires active input from the registrant, the employer, the profession and the regulator.</a:t>
            </a:r>
          </a:p>
        </p:txBody>
      </p:sp>
      <p:sp>
        <p:nvSpPr>
          <p:cNvPr id="4" name="Rectangle: Rounded Corners 3">
            <a:extLst>
              <a:ext uri="{FF2B5EF4-FFF2-40B4-BE49-F238E27FC236}">
                <a16:creationId xmlns:a16="http://schemas.microsoft.com/office/drawing/2014/main" id="{68976515-C7F3-E82D-7E4B-7DE8549C4694}"/>
              </a:ext>
            </a:extLst>
          </p:cNvPr>
          <p:cNvSpPr/>
          <p:nvPr/>
        </p:nvSpPr>
        <p:spPr>
          <a:xfrm>
            <a:off x="547572" y="1876425"/>
            <a:ext cx="8158278" cy="4524376"/>
          </a:xfrm>
          <a:prstGeom prst="roundRect">
            <a:avLst>
              <a:gd name="adj" fmla="val 11187"/>
            </a:avLst>
          </a:prstGeom>
          <a:noFill/>
          <a:ln w="25400">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940EC234-6EA9-66FD-9B5A-EF2CA8B4E769}"/>
              </a:ext>
            </a:extLst>
          </p:cNvPr>
          <p:cNvSpPr/>
          <p:nvPr/>
        </p:nvSpPr>
        <p:spPr>
          <a:xfrm>
            <a:off x="8066598" y="5808327"/>
            <a:ext cx="801600" cy="773448"/>
          </a:xfrm>
          <a:prstGeom prst="ellipse">
            <a:avLst/>
          </a:prstGeom>
          <a:solidFill>
            <a:schemeClr val="bg1"/>
          </a:solid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logo of a compass&#10;&#10;AI-generated content may be incorrect.">
            <a:extLst>
              <a:ext uri="{FF2B5EF4-FFF2-40B4-BE49-F238E27FC236}">
                <a16:creationId xmlns:a16="http://schemas.microsoft.com/office/drawing/2014/main" id="{16902710-2FC7-8115-1C8C-06724F2662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0398" y="5726850"/>
            <a:ext cx="887748" cy="887747"/>
          </a:xfrm>
          <a:prstGeom prst="rect">
            <a:avLst/>
          </a:prstGeom>
        </p:spPr>
      </p:pic>
    </p:spTree>
    <p:extLst>
      <p:ext uri="{BB962C8B-B14F-4D97-AF65-F5344CB8AC3E}">
        <p14:creationId xmlns:p14="http://schemas.microsoft.com/office/powerpoint/2010/main" val="862184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B2B99-64B6-12CC-9776-09C3D9D7BE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2624E-D6D6-A9E8-94F9-2D24336D0344}"/>
              </a:ext>
            </a:extLst>
          </p:cNvPr>
          <p:cNvSpPr>
            <a:spLocks noGrp="1"/>
          </p:cNvSpPr>
          <p:nvPr>
            <p:ph type="title"/>
          </p:nvPr>
        </p:nvSpPr>
        <p:spPr>
          <a:xfrm>
            <a:off x="595197" y="1049544"/>
            <a:ext cx="7886700" cy="660786"/>
          </a:xfrm>
          <a:prstGeom prst="rect">
            <a:avLst/>
          </a:prstGeom>
        </p:spPr>
        <p:txBody>
          <a:bodyPr/>
          <a:lstStyle/>
          <a:p>
            <a:r>
              <a:rPr lang="en-GB"/>
              <a:t>Reflective questions and any further actions?</a:t>
            </a:r>
          </a:p>
        </p:txBody>
      </p:sp>
      <p:sp>
        <p:nvSpPr>
          <p:cNvPr id="4" name="Content Placeholder 2">
            <a:extLst>
              <a:ext uri="{FF2B5EF4-FFF2-40B4-BE49-F238E27FC236}">
                <a16:creationId xmlns:a16="http://schemas.microsoft.com/office/drawing/2014/main" id="{4DB8B523-4FF9-D14A-E58F-47CF2FBFEE12}"/>
              </a:ext>
            </a:extLst>
          </p:cNvPr>
          <p:cNvSpPr txBox="1">
            <a:spLocks/>
          </p:cNvSpPr>
          <p:nvPr/>
        </p:nvSpPr>
        <p:spPr>
          <a:xfrm>
            <a:off x="595197" y="5693813"/>
            <a:ext cx="7886700" cy="504967"/>
          </a:xfrm>
          <a:prstGeom prst="rect">
            <a:avLst/>
          </a:prstGeom>
        </p:spPr>
        <p:txBody>
          <a:bodyPr vert="horz" lIns="91440" tIns="45720" rIns="91440" bIns="45720" rtlCol="0">
            <a:norm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0" algn="ctr" defTabSz="685800" rtl="0" eaLnBrk="1" fontAlgn="auto" latinLnBrk="0" hangingPunct="1">
              <a:lnSpc>
                <a:spcPct val="140000"/>
              </a:lnSpc>
              <a:spcBef>
                <a:spcPts val="750"/>
              </a:spcBef>
              <a:spcAft>
                <a:spcPts val="120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A895C850-BE6B-2B6D-10E5-36B9DCAB5FC6}"/>
              </a:ext>
            </a:extLst>
          </p:cNvPr>
          <p:cNvGrpSpPr/>
          <p:nvPr/>
        </p:nvGrpSpPr>
        <p:grpSpPr>
          <a:xfrm>
            <a:off x="748563" y="2150601"/>
            <a:ext cx="3378163" cy="4048179"/>
            <a:chOff x="3202396" y="2082298"/>
            <a:chExt cx="2555208" cy="3117499"/>
          </a:xfrm>
        </p:grpSpPr>
        <p:sp>
          <p:nvSpPr>
            <p:cNvPr id="11" name="Rectangle: Rounded Corners 10">
              <a:extLst>
                <a:ext uri="{FF2B5EF4-FFF2-40B4-BE49-F238E27FC236}">
                  <a16:creationId xmlns:a16="http://schemas.microsoft.com/office/drawing/2014/main" id="{7BC19527-72FF-2563-8416-6673E1CF9EE3}"/>
                </a:ext>
              </a:extLst>
            </p:cNvPr>
            <p:cNvSpPr/>
            <p:nvPr/>
          </p:nvSpPr>
          <p:spPr>
            <a:xfrm>
              <a:off x="3202396" y="2606723"/>
              <a:ext cx="2555208" cy="2593074"/>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8520D08D-8E1D-2713-593E-F7F911439976}"/>
                </a:ext>
              </a:extLst>
            </p:cNvPr>
            <p:cNvSpPr/>
            <p:nvPr/>
          </p:nvSpPr>
          <p:spPr>
            <a:xfrm>
              <a:off x="4056919"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82745A41-C610-132E-D508-36082ABA1AD2}"/>
                </a:ext>
              </a:extLst>
            </p:cNvPr>
            <p:cNvSpPr txBox="1">
              <a:spLocks/>
            </p:cNvSpPr>
            <p:nvPr/>
          </p:nvSpPr>
          <p:spPr>
            <a:xfrm>
              <a:off x="3295370" y="3204730"/>
              <a:ext cx="2369260" cy="1809649"/>
            </a:xfrm>
            <a:prstGeom prst="rect">
              <a:avLst/>
            </a:prstGeom>
          </p:spPr>
          <p:txBody>
            <a:bodyPr vert="horz" lIns="91440" tIns="45720" rIns="91440" bIns="45720" rtlCol="0" anchor="t">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25000"/>
                </a:lnSpc>
                <a:buNone/>
                <a:defRPr/>
              </a:pPr>
              <a:r>
                <a:rPr lang="en-GB" sz="1600">
                  <a:solidFill>
                    <a:srgbClr val="1961A3">
                      <a:lumMod val="75000"/>
                    </a:srgbClr>
                  </a:solidFill>
                  <a:latin typeface="Arial"/>
                  <a:cs typeface="Arial"/>
                </a:rPr>
                <a:t>What are your key learning points in relation to your scope of practice and / or those who you line manage?</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lang="en-GB" sz="1600">
                <a:solidFill>
                  <a:srgbClr val="1961A3">
                    <a:lumMod val="75000"/>
                  </a:srgbClr>
                </a:solidFill>
              </a:endParaRP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A line art of a chat bubble&#10;&#10;AI-generated content may be incorrect.">
              <a:extLst>
                <a:ext uri="{FF2B5EF4-FFF2-40B4-BE49-F238E27FC236}">
                  <a16:creationId xmlns:a16="http://schemas.microsoft.com/office/drawing/2014/main" id="{3BE2B829-8C71-7D2B-A33D-C0EE0F360D57}"/>
                </a:ext>
              </a:extLst>
            </p:cNvPr>
            <p:cNvPicPr>
              <a:picLocks noChangeAspect="1"/>
            </p:cNvPicPr>
            <p:nvPr/>
          </p:nvPicPr>
          <p:blipFill>
            <a:blip r:embed="rId3">
              <a:extLst>
                <a:ext uri="{28A0092B-C50C-407E-A947-70E740481C1C}">
                  <a14:useLocalDpi xmlns:a14="http://schemas.microsoft.com/office/drawing/2010/main" val="0"/>
                </a:ext>
              </a:extLst>
            </a:blip>
            <a:srcRect t="7890" b="9727"/>
            <a:stretch>
              <a:fillRect/>
            </a:stretch>
          </p:blipFill>
          <p:spPr>
            <a:xfrm>
              <a:off x="4206121" y="2291941"/>
              <a:ext cx="547759" cy="451259"/>
            </a:xfrm>
            <a:prstGeom prst="rect">
              <a:avLst/>
            </a:prstGeom>
          </p:spPr>
        </p:pic>
      </p:grpSp>
      <p:grpSp>
        <p:nvGrpSpPr>
          <p:cNvPr id="18" name="Group 17">
            <a:extLst>
              <a:ext uri="{FF2B5EF4-FFF2-40B4-BE49-F238E27FC236}">
                <a16:creationId xmlns:a16="http://schemas.microsoft.com/office/drawing/2014/main" id="{C2D0CDD7-FFD6-57E5-FD69-8E799B7C006B}"/>
              </a:ext>
            </a:extLst>
          </p:cNvPr>
          <p:cNvGrpSpPr/>
          <p:nvPr/>
        </p:nvGrpSpPr>
        <p:grpSpPr>
          <a:xfrm>
            <a:off x="5017275" y="2150601"/>
            <a:ext cx="3464622" cy="4048179"/>
            <a:chOff x="6073252" y="2082298"/>
            <a:chExt cx="2773239" cy="3117499"/>
          </a:xfrm>
        </p:grpSpPr>
        <p:sp>
          <p:nvSpPr>
            <p:cNvPr id="10" name="Rectangle: Rounded Corners 9">
              <a:extLst>
                <a:ext uri="{FF2B5EF4-FFF2-40B4-BE49-F238E27FC236}">
                  <a16:creationId xmlns:a16="http://schemas.microsoft.com/office/drawing/2014/main" id="{61B9D541-E2A0-BD6A-5DE0-675EA33A9451}"/>
                </a:ext>
              </a:extLst>
            </p:cNvPr>
            <p:cNvSpPr/>
            <p:nvPr/>
          </p:nvSpPr>
          <p:spPr>
            <a:xfrm>
              <a:off x="6073252" y="2606722"/>
              <a:ext cx="2773239" cy="2593075"/>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C5720DA8-7B5A-BB17-9F19-BF1A9167A4C7}"/>
                </a:ext>
              </a:extLst>
            </p:cNvPr>
            <p:cNvSpPr txBox="1">
              <a:spLocks/>
            </p:cNvSpPr>
            <p:nvPr/>
          </p:nvSpPr>
          <p:spPr>
            <a:xfrm>
              <a:off x="6111682" y="2999865"/>
              <a:ext cx="2696378" cy="2036159"/>
            </a:xfrm>
            <a:prstGeom prst="rect">
              <a:avLst/>
            </a:prstGeom>
          </p:spPr>
          <p:txBody>
            <a:bodyPr vert="horz" lIns="91440" tIns="45720" rIns="91440" bIns="45720" rtlCol="0" anchor="t">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latin typeface="Arial"/>
                  <a:cs typeface="Arial"/>
                </a:rPr>
                <a:t>Are there any additional actions you would like to consider?</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Identify a small number of actions you can do within the next fortnight to continue to support safe and effective delegation.</a:t>
              </a:r>
            </a:p>
          </p:txBody>
        </p:sp>
        <p:sp>
          <p:nvSpPr>
            <p:cNvPr id="9" name="Oval 8">
              <a:extLst>
                <a:ext uri="{FF2B5EF4-FFF2-40B4-BE49-F238E27FC236}">
                  <a16:creationId xmlns:a16="http://schemas.microsoft.com/office/drawing/2014/main" id="{8C5466A1-E1FC-2327-EF7C-D07EFB38133B}"/>
                </a:ext>
              </a:extLst>
            </p:cNvPr>
            <p:cNvSpPr/>
            <p:nvPr/>
          </p:nvSpPr>
          <p:spPr>
            <a:xfrm>
              <a:off x="7036790"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descr="An orange arrow pointing to the right&#10;&#10;AI-generated content may be incorrect.">
              <a:extLst>
                <a:ext uri="{FF2B5EF4-FFF2-40B4-BE49-F238E27FC236}">
                  <a16:creationId xmlns:a16="http://schemas.microsoft.com/office/drawing/2014/main" id="{A48BAE37-D94D-FE6F-DF22-7565100496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935" y="2234754"/>
              <a:ext cx="558931" cy="558931"/>
            </a:xfrm>
            <a:prstGeom prst="rect">
              <a:avLst/>
            </a:prstGeom>
          </p:spPr>
        </p:pic>
      </p:grpSp>
    </p:spTree>
    <p:extLst>
      <p:ext uri="{BB962C8B-B14F-4D97-AF65-F5344CB8AC3E}">
        <p14:creationId xmlns:p14="http://schemas.microsoft.com/office/powerpoint/2010/main" val="4118850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7DF43-FA72-393C-D72B-0EF9B64D1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9C698E-C3D9-4728-5920-F74B49083534}"/>
              </a:ext>
            </a:extLst>
          </p:cNvPr>
          <p:cNvSpPr>
            <a:spLocks noGrp="1"/>
          </p:cNvSpPr>
          <p:nvPr>
            <p:ph type="title"/>
          </p:nvPr>
        </p:nvSpPr>
        <p:spPr>
          <a:xfrm>
            <a:off x="595197" y="1049544"/>
            <a:ext cx="7886700" cy="660786"/>
          </a:xfrm>
          <a:prstGeom prst="rect">
            <a:avLst/>
          </a:prstGeom>
        </p:spPr>
        <p:txBody>
          <a:bodyPr vert="horz" lIns="0" tIns="0" rIns="91440" bIns="0" rtlCol="0" anchor="b" anchorCtr="0">
            <a:normAutofit/>
          </a:bodyPr>
          <a:lstStyle/>
          <a:p>
            <a:r>
              <a:rPr lang="en-GB"/>
              <a:t>Content</a:t>
            </a:r>
          </a:p>
        </p:txBody>
      </p:sp>
      <p:sp>
        <p:nvSpPr>
          <p:cNvPr id="3" name="Title 1">
            <a:extLst>
              <a:ext uri="{FF2B5EF4-FFF2-40B4-BE49-F238E27FC236}">
                <a16:creationId xmlns:a16="http://schemas.microsoft.com/office/drawing/2014/main" id="{40D0D7E4-D5BE-11C4-C609-E3677AAA6A27}"/>
              </a:ext>
            </a:extLst>
          </p:cNvPr>
          <p:cNvSpPr txBox="1">
            <a:spLocks/>
          </p:cNvSpPr>
          <p:nvPr/>
        </p:nvSpPr>
        <p:spPr>
          <a:xfrm>
            <a:off x="595197" y="1049544"/>
            <a:ext cx="7886700" cy="660786"/>
          </a:xfrm>
          <a:prstGeom prst="rect">
            <a:avLst/>
          </a:prstGeom>
        </p:spPr>
        <p:txBody>
          <a:bodyPr vert="horz" lIns="0" tIns="0" rIns="91440" bIns="0" rtlCol="0" anchor="b" anchorCtr="0">
            <a:normAutofit/>
          </a:bodyPr>
          <a:lstStyle>
            <a:lvl1pPr algn="l" defTabSz="685800" rtl="0" eaLnBrk="1" latinLnBrk="0" hangingPunct="1">
              <a:lnSpc>
                <a:spcPct val="90000"/>
              </a:lnSpc>
              <a:spcBef>
                <a:spcPct val="0"/>
              </a:spcBef>
              <a:buNone/>
              <a:defRPr sz="2400" b="1" kern="1200">
                <a:solidFill>
                  <a:schemeClr val="accent1">
                    <a:lumMod val="75000"/>
                  </a:schemeClr>
                </a:solidFill>
                <a:latin typeface="Arial" panose="020B0604020202020204" pitchFamily="34" charset="0"/>
                <a:ea typeface="+mj-ea"/>
                <a:cs typeface="Arial" panose="020B0604020202020204" pitchFamily="34" charset="0"/>
              </a:defRPr>
            </a:lvl1pPr>
          </a:lstStyle>
          <a:p>
            <a:endParaRPr lang="en-GB"/>
          </a:p>
        </p:txBody>
      </p:sp>
      <p:sp>
        <p:nvSpPr>
          <p:cNvPr id="5" name="TextBox 4">
            <a:extLst>
              <a:ext uri="{FF2B5EF4-FFF2-40B4-BE49-F238E27FC236}">
                <a16:creationId xmlns:a16="http://schemas.microsoft.com/office/drawing/2014/main" id="{9D0CA960-F5AE-D333-789E-042A3CFAA22B}"/>
              </a:ext>
            </a:extLst>
          </p:cNvPr>
          <p:cNvSpPr txBox="1"/>
          <p:nvPr/>
        </p:nvSpPr>
        <p:spPr>
          <a:xfrm>
            <a:off x="595197" y="2068882"/>
            <a:ext cx="7993218" cy="42508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8162" tIns="48162" rIns="48162" bIns="48162" numCol="1" spcCol="1270" anchor="ctr" anchorCtr="0">
            <a:noAutofit/>
          </a:bodyPr>
          <a:lstStyle/>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a:solidFill>
                  <a:schemeClr val="accent1">
                    <a:lumMod val="75000"/>
                  </a:schemeClr>
                </a:solidFill>
              </a:rPr>
              <a:t>Scope of practice to meet the needs of different service user groups</a:t>
            </a:r>
            <a:endParaRPr lang="en-GB" sz="2400" kern="1200">
              <a:solidFill>
                <a:schemeClr val="accent1">
                  <a:lumMod val="75000"/>
                </a:schemeClr>
              </a:solidFill>
            </a:endParaRP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kern="1200">
                <a:solidFill>
                  <a:schemeClr val="accent1">
                    <a:lumMod val="75000"/>
                  </a:schemeClr>
                </a:solidFill>
              </a:rPr>
              <a:t>What the HCPC standards say about </a:t>
            </a:r>
            <a:r>
              <a:rPr lang="en-GB" sz="2400">
                <a:solidFill>
                  <a:schemeClr val="accent1">
                    <a:lumMod val="75000"/>
                  </a:schemeClr>
                </a:solidFill>
              </a:rPr>
              <a:t>scope of practice</a:t>
            </a: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kern="1200">
                <a:solidFill>
                  <a:schemeClr val="accent1">
                    <a:lumMod val="75000"/>
                  </a:schemeClr>
                </a:solidFill>
              </a:rPr>
              <a:t>Levels of practice </a:t>
            </a: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a:solidFill>
                  <a:schemeClr val="accent1">
                    <a:lumMod val="75000"/>
                  </a:schemeClr>
                </a:solidFill>
              </a:rPr>
              <a:t>The </a:t>
            </a:r>
            <a:r>
              <a:rPr lang="en-GB" sz="2400" kern="1200">
                <a:solidFill>
                  <a:schemeClr val="accent1">
                    <a:lumMod val="75000"/>
                  </a:schemeClr>
                </a:solidFill>
              </a:rPr>
              <a:t>evolving nature of scope of practice</a:t>
            </a: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a:solidFill>
                  <a:schemeClr val="accent1">
                    <a:lumMod val="75000"/>
                  </a:schemeClr>
                </a:solidFill>
              </a:rPr>
              <a:t>Individual and profession scope of practice</a:t>
            </a: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a:solidFill>
                  <a:schemeClr val="accent1">
                    <a:lumMod val="75000"/>
                  </a:schemeClr>
                </a:solidFill>
              </a:rPr>
              <a:t>Scope of practice and CPD</a:t>
            </a:r>
          </a:p>
          <a:p>
            <a:pPr marL="342900" lvl="0" indent="-342900" algn="l" defTabSz="622300">
              <a:lnSpc>
                <a:spcPct val="100000"/>
              </a:lnSpc>
              <a:spcBef>
                <a:spcPct val="0"/>
              </a:spcBef>
              <a:spcAft>
                <a:spcPts val="1200"/>
              </a:spcAft>
              <a:buSzPct val="200000"/>
              <a:buFont typeface="Wingdings" panose="05000000000000000000" pitchFamily="2" charset="2"/>
              <a:buChar char="ü"/>
            </a:pPr>
            <a:r>
              <a:rPr lang="en-GB" sz="2400">
                <a:solidFill>
                  <a:schemeClr val="accent1">
                    <a:lumMod val="75000"/>
                  </a:schemeClr>
                </a:solidFill>
              </a:rPr>
              <a:t>Reflective questions and identifying your next steps to support safe and effective delegation</a:t>
            </a:r>
            <a:endParaRPr lang="en-GB" sz="2400" kern="1200">
              <a:solidFill>
                <a:schemeClr val="accent1">
                  <a:lumMod val="75000"/>
                </a:schemeClr>
              </a:solidFill>
            </a:endParaRPr>
          </a:p>
        </p:txBody>
      </p:sp>
    </p:spTree>
    <p:extLst>
      <p:ext uri="{BB962C8B-B14F-4D97-AF65-F5344CB8AC3E}">
        <p14:creationId xmlns:p14="http://schemas.microsoft.com/office/powerpoint/2010/main" val="1326827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812B4-FD06-A932-3F81-D342AF5E2684}"/>
            </a:ext>
          </a:extLst>
        </p:cNvPr>
        <p:cNvGrpSpPr/>
        <p:nvPr/>
      </p:nvGrpSpPr>
      <p:grpSpPr>
        <a:xfrm>
          <a:off x="0" y="0"/>
          <a:ext cx="0" cy="0"/>
          <a:chOff x="0" y="0"/>
          <a:chExt cx="0" cy="0"/>
        </a:xfrm>
      </p:grpSpPr>
      <p:pic>
        <p:nvPicPr>
          <p:cNvPr id="7" name="Picture 6" descr="A orange outline of a person with his arms spread out&#10;&#10;AI-generated content may be incorrect.">
            <a:extLst>
              <a:ext uri="{FF2B5EF4-FFF2-40B4-BE49-F238E27FC236}">
                <a16:creationId xmlns:a16="http://schemas.microsoft.com/office/drawing/2014/main" id="{77296CBC-F498-0F3C-2E1A-B260E8C1479E}"/>
              </a:ext>
            </a:extLst>
          </p:cNvPr>
          <p:cNvPicPr>
            <a:picLocks noChangeAspect="1"/>
          </p:cNvPicPr>
          <p:nvPr/>
        </p:nvPicPr>
        <p:blipFill>
          <a:blip r:embed="rId3">
            <a:extLst>
              <a:ext uri="{28A0092B-C50C-407E-A947-70E740481C1C}">
                <a14:useLocalDpi xmlns:a14="http://schemas.microsoft.com/office/drawing/2010/main" val="0"/>
              </a:ext>
            </a:extLst>
          </a:blip>
          <a:srcRect l="11904" t="12660" r="9968" b="9725"/>
          <a:stretch>
            <a:fillRect/>
          </a:stretch>
        </p:blipFill>
        <p:spPr>
          <a:xfrm>
            <a:off x="975028" y="3079459"/>
            <a:ext cx="2415492" cy="2399623"/>
          </a:xfrm>
          <a:prstGeom prst="rect">
            <a:avLst/>
          </a:prstGeom>
        </p:spPr>
      </p:pic>
      <p:sp>
        <p:nvSpPr>
          <p:cNvPr id="4" name="Content Placeholder 3">
            <a:extLst>
              <a:ext uri="{FF2B5EF4-FFF2-40B4-BE49-F238E27FC236}">
                <a16:creationId xmlns:a16="http://schemas.microsoft.com/office/drawing/2014/main" id="{98DEDADF-5FA8-8F01-4913-6087098299DE}"/>
              </a:ext>
            </a:extLst>
          </p:cNvPr>
          <p:cNvSpPr>
            <a:spLocks noGrp="1"/>
          </p:cNvSpPr>
          <p:nvPr>
            <p:ph idx="1"/>
          </p:nvPr>
        </p:nvSpPr>
        <p:spPr>
          <a:xfrm>
            <a:off x="4143921" y="2578727"/>
            <a:ext cx="4548850" cy="1700544"/>
          </a:xfrm>
        </p:spPr>
        <p:txBody>
          <a:bodyPr>
            <a:noAutofit/>
          </a:bodyPr>
          <a:lstStyle/>
          <a:p>
            <a:pPr marL="0" indent="0" algn="ctr">
              <a:lnSpc>
                <a:spcPct val="100000"/>
              </a:lnSpc>
              <a:buNone/>
            </a:pPr>
            <a:r>
              <a:rPr lang="en-GB"/>
              <a:t>We use the term ‘service user’ as a broad phrase to refer to </a:t>
            </a:r>
            <a:r>
              <a:rPr lang="en-GB" b="1"/>
              <a:t>those who use or are affected by the services of professionals registered with the HCPC.  </a:t>
            </a:r>
          </a:p>
          <a:p>
            <a:pPr marL="0" indent="0" algn="ctr">
              <a:lnSpc>
                <a:spcPct val="100000"/>
              </a:lnSpc>
              <a:buNone/>
            </a:pPr>
            <a:r>
              <a:rPr lang="en-GB"/>
              <a:t>For example, people accessing services for their health, families, carers, colleagues, students, those you line manage and more.</a:t>
            </a:r>
          </a:p>
        </p:txBody>
      </p:sp>
      <p:sp>
        <p:nvSpPr>
          <p:cNvPr id="6" name="Title 5">
            <a:extLst>
              <a:ext uri="{FF2B5EF4-FFF2-40B4-BE49-F238E27FC236}">
                <a16:creationId xmlns:a16="http://schemas.microsoft.com/office/drawing/2014/main" id="{862849E6-B608-461C-4347-F14FB9A89A4A}"/>
              </a:ext>
            </a:extLst>
          </p:cNvPr>
          <p:cNvSpPr>
            <a:spLocks noGrp="1"/>
          </p:cNvSpPr>
          <p:nvPr>
            <p:ph type="title"/>
          </p:nvPr>
        </p:nvSpPr>
        <p:spPr>
          <a:xfrm>
            <a:off x="628650" y="1450333"/>
            <a:ext cx="7886700" cy="660786"/>
          </a:xfrm>
        </p:spPr>
        <p:txBody>
          <a:bodyPr/>
          <a:lstStyle/>
          <a:p>
            <a:r>
              <a:rPr lang="en-GB">
                <a:solidFill>
                  <a:schemeClr val="accent2"/>
                </a:solidFill>
              </a:rPr>
              <a:t>An individual’s scope of practice can evolve to meet the needs of our broad range of service users</a:t>
            </a:r>
            <a:endParaRPr lang="en-GB"/>
          </a:p>
        </p:txBody>
      </p:sp>
    </p:spTree>
    <p:extLst>
      <p:ext uri="{BB962C8B-B14F-4D97-AF65-F5344CB8AC3E}">
        <p14:creationId xmlns:p14="http://schemas.microsoft.com/office/powerpoint/2010/main" val="2748498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2FE99-C313-5FFC-0367-79CCEC65FC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5F642-F10A-F8A7-B713-C7B8669F0B24}"/>
              </a:ext>
            </a:extLst>
          </p:cNvPr>
          <p:cNvSpPr>
            <a:spLocks noGrp="1"/>
          </p:cNvSpPr>
          <p:nvPr>
            <p:ph type="title"/>
          </p:nvPr>
        </p:nvSpPr>
        <p:spPr>
          <a:xfrm>
            <a:off x="595197" y="544825"/>
            <a:ext cx="7886701" cy="660786"/>
          </a:xfrm>
          <a:prstGeom prst="rect">
            <a:avLst/>
          </a:prstGeom>
        </p:spPr>
        <p:txBody>
          <a:bodyPr>
            <a:normAutofit/>
          </a:bodyPr>
          <a:lstStyle/>
          <a:p>
            <a:r>
              <a:rPr lang="en-GB"/>
              <a:t>Levels of practice</a:t>
            </a:r>
          </a:p>
        </p:txBody>
      </p:sp>
      <p:pic>
        <p:nvPicPr>
          <p:cNvPr id="13" name="Graphic 12" descr="Cursor with solid fill">
            <a:extLst>
              <a:ext uri="{FF2B5EF4-FFF2-40B4-BE49-F238E27FC236}">
                <a16:creationId xmlns:a16="http://schemas.microsoft.com/office/drawing/2014/main" id="{602B75B3-E9D7-19BC-311A-AA7D5BBC09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163578">
            <a:off x="8314033" y="5791166"/>
            <a:ext cx="537637" cy="537637"/>
          </a:xfrm>
          <a:prstGeom prst="rect">
            <a:avLst/>
          </a:prstGeom>
        </p:spPr>
      </p:pic>
      <p:pic>
        <p:nvPicPr>
          <p:cNvPr id="6" name="Picture 5">
            <a:extLst>
              <a:ext uri="{FF2B5EF4-FFF2-40B4-BE49-F238E27FC236}">
                <a16:creationId xmlns:a16="http://schemas.microsoft.com/office/drawing/2014/main" id="{1D1C8837-180E-4533-4110-990EBD15325C}"/>
              </a:ext>
            </a:extLst>
          </p:cNvPr>
          <p:cNvPicPr>
            <a:picLocks noChangeAspect="1"/>
          </p:cNvPicPr>
          <p:nvPr/>
        </p:nvPicPr>
        <p:blipFill>
          <a:blip r:embed="rId5">
            <a:extLst>
              <a:ext uri="{28A0092B-C50C-407E-A947-70E740481C1C}">
                <a14:useLocalDpi xmlns:a14="http://schemas.microsoft.com/office/drawing/2010/main" val="0"/>
              </a:ext>
            </a:extLst>
          </a:blip>
          <a:srcRect t="7922"/>
          <a:stretch>
            <a:fillRect/>
          </a:stretch>
        </p:blipFill>
        <p:spPr>
          <a:xfrm>
            <a:off x="0" y="1554480"/>
            <a:ext cx="9144000" cy="5043221"/>
          </a:xfrm>
          <a:prstGeom prst="rect">
            <a:avLst/>
          </a:prstGeom>
        </p:spPr>
      </p:pic>
    </p:spTree>
    <p:extLst>
      <p:ext uri="{BB962C8B-B14F-4D97-AF65-F5344CB8AC3E}">
        <p14:creationId xmlns:p14="http://schemas.microsoft.com/office/powerpoint/2010/main" val="1034122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159A5-8FFA-635D-EF02-4DCB873043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2D9F04-F794-EE0A-47A7-CFEC285278E3}"/>
              </a:ext>
            </a:extLst>
          </p:cNvPr>
          <p:cNvSpPr>
            <a:spLocks noGrp="1"/>
          </p:cNvSpPr>
          <p:nvPr>
            <p:ph type="title"/>
          </p:nvPr>
        </p:nvSpPr>
        <p:spPr>
          <a:xfrm>
            <a:off x="595197" y="1049544"/>
            <a:ext cx="7886700" cy="660786"/>
          </a:xfrm>
          <a:prstGeom prst="rect">
            <a:avLst/>
          </a:prstGeom>
        </p:spPr>
        <p:txBody>
          <a:bodyPr/>
          <a:lstStyle/>
          <a:p>
            <a:r>
              <a:rPr lang="en-GB"/>
              <a:t>Reflective questions and any further actions?</a:t>
            </a:r>
          </a:p>
        </p:txBody>
      </p:sp>
      <p:sp>
        <p:nvSpPr>
          <p:cNvPr id="4" name="Content Placeholder 2">
            <a:extLst>
              <a:ext uri="{FF2B5EF4-FFF2-40B4-BE49-F238E27FC236}">
                <a16:creationId xmlns:a16="http://schemas.microsoft.com/office/drawing/2014/main" id="{6690852A-5B53-B840-521C-163F646A11F0}"/>
              </a:ext>
            </a:extLst>
          </p:cNvPr>
          <p:cNvSpPr txBox="1">
            <a:spLocks/>
          </p:cNvSpPr>
          <p:nvPr/>
        </p:nvSpPr>
        <p:spPr>
          <a:xfrm>
            <a:off x="595197" y="5693813"/>
            <a:ext cx="7886700" cy="504967"/>
          </a:xfrm>
          <a:prstGeom prst="rect">
            <a:avLst/>
          </a:prstGeom>
        </p:spPr>
        <p:txBody>
          <a:bodyPr vert="horz" lIns="91440" tIns="45720" rIns="91440" bIns="45720" rtlCol="0">
            <a:norm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0" algn="ctr" defTabSz="685800" rtl="0" eaLnBrk="1" fontAlgn="auto" latinLnBrk="0" hangingPunct="1">
              <a:lnSpc>
                <a:spcPct val="140000"/>
              </a:lnSpc>
              <a:spcBef>
                <a:spcPts val="750"/>
              </a:spcBef>
              <a:spcAft>
                <a:spcPts val="1200"/>
              </a:spcAft>
              <a:buClrTx/>
              <a:buSzTx/>
              <a:buFont typeface="Arial" panose="020B0604020202020204" pitchFamily="34" charset="0"/>
              <a:buNone/>
              <a:tabLst/>
              <a:defRPr/>
            </a:pPr>
            <a:endParaRPr kumimoji="0" lang="en-GB" sz="20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13E7CE01-B3AE-6C20-1B32-5AE7B81C2533}"/>
              </a:ext>
            </a:extLst>
          </p:cNvPr>
          <p:cNvGrpSpPr/>
          <p:nvPr/>
        </p:nvGrpSpPr>
        <p:grpSpPr>
          <a:xfrm>
            <a:off x="748563" y="2150601"/>
            <a:ext cx="3378163" cy="4048179"/>
            <a:chOff x="3202396" y="2082298"/>
            <a:chExt cx="2555208" cy="3117499"/>
          </a:xfrm>
        </p:grpSpPr>
        <p:sp>
          <p:nvSpPr>
            <p:cNvPr id="11" name="Rectangle: Rounded Corners 10">
              <a:extLst>
                <a:ext uri="{FF2B5EF4-FFF2-40B4-BE49-F238E27FC236}">
                  <a16:creationId xmlns:a16="http://schemas.microsoft.com/office/drawing/2014/main" id="{AB311574-B8B0-3EC2-9116-70DC0A0DDAC9}"/>
                </a:ext>
              </a:extLst>
            </p:cNvPr>
            <p:cNvSpPr/>
            <p:nvPr/>
          </p:nvSpPr>
          <p:spPr>
            <a:xfrm>
              <a:off x="3202396" y="2606723"/>
              <a:ext cx="2555208" cy="2593074"/>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BFC4B118-7212-3015-C4A8-55A0E8FC85D2}"/>
                </a:ext>
              </a:extLst>
            </p:cNvPr>
            <p:cNvSpPr/>
            <p:nvPr/>
          </p:nvSpPr>
          <p:spPr>
            <a:xfrm>
              <a:off x="4056919"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Content Placeholder 2">
              <a:extLst>
                <a:ext uri="{FF2B5EF4-FFF2-40B4-BE49-F238E27FC236}">
                  <a16:creationId xmlns:a16="http://schemas.microsoft.com/office/drawing/2014/main" id="{38857C9C-7A0F-848F-41E1-335BD74491B7}"/>
                </a:ext>
              </a:extLst>
            </p:cNvPr>
            <p:cNvSpPr txBox="1">
              <a:spLocks/>
            </p:cNvSpPr>
            <p:nvPr/>
          </p:nvSpPr>
          <p:spPr>
            <a:xfrm>
              <a:off x="3295370" y="2994362"/>
              <a:ext cx="2369260" cy="180964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How would you describe your level of practice?  </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How could you evidence your level of practice? (e.g. refer to resources from your professional body or UK country specific resources)</a:t>
              </a: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lang="en-GB" sz="1600">
                <a:solidFill>
                  <a:srgbClr val="1961A3">
                    <a:lumMod val="75000"/>
                  </a:srgbClr>
                </a:solidFill>
                <a:highlight>
                  <a:srgbClr val="FFFF00"/>
                </a:highlight>
              </a:endParaRP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kumimoji="0" lang="en-GB" sz="1600" b="0" i="0" u="none" strike="noStrike" kern="1200" cap="none" spc="0" normalizeH="0" baseline="0" noProof="0">
                <a:ln>
                  <a:noFill/>
                </a:ln>
                <a:solidFill>
                  <a:srgbClr val="1961A3">
                    <a:lumMod val="75000"/>
                  </a:srgbClr>
                </a:solidFill>
                <a:effectLst/>
                <a:uLnTx/>
                <a:uFillTx/>
                <a:latin typeface="Arial" panose="020B0604020202020204" pitchFamily="34" charset="0"/>
                <a:ea typeface="+mn-ea"/>
                <a:cs typeface="Arial" panose="020B0604020202020204" pitchFamily="34" charset="0"/>
              </a:endParaRPr>
            </a:p>
          </p:txBody>
        </p:sp>
        <p:pic>
          <p:nvPicPr>
            <p:cNvPr id="15" name="Picture 14" descr="A line art of a chat bubble&#10;&#10;AI-generated content may be incorrect.">
              <a:extLst>
                <a:ext uri="{FF2B5EF4-FFF2-40B4-BE49-F238E27FC236}">
                  <a16:creationId xmlns:a16="http://schemas.microsoft.com/office/drawing/2014/main" id="{807E61EB-EC31-7A27-1231-F92557B14BDC}"/>
                </a:ext>
              </a:extLst>
            </p:cNvPr>
            <p:cNvPicPr>
              <a:picLocks noChangeAspect="1"/>
            </p:cNvPicPr>
            <p:nvPr/>
          </p:nvPicPr>
          <p:blipFill>
            <a:blip r:embed="rId3">
              <a:extLst>
                <a:ext uri="{28A0092B-C50C-407E-A947-70E740481C1C}">
                  <a14:useLocalDpi xmlns:a14="http://schemas.microsoft.com/office/drawing/2010/main" val="0"/>
                </a:ext>
              </a:extLst>
            </a:blip>
            <a:srcRect t="7890" b="9727"/>
            <a:stretch>
              <a:fillRect/>
            </a:stretch>
          </p:blipFill>
          <p:spPr>
            <a:xfrm>
              <a:off x="4206121" y="2291941"/>
              <a:ext cx="547759" cy="451259"/>
            </a:xfrm>
            <a:prstGeom prst="rect">
              <a:avLst/>
            </a:prstGeom>
          </p:spPr>
        </p:pic>
      </p:grpSp>
      <p:grpSp>
        <p:nvGrpSpPr>
          <p:cNvPr id="18" name="Group 17">
            <a:extLst>
              <a:ext uri="{FF2B5EF4-FFF2-40B4-BE49-F238E27FC236}">
                <a16:creationId xmlns:a16="http://schemas.microsoft.com/office/drawing/2014/main" id="{732F47ED-7C54-B6C6-C5F3-2C4CB67D77FD}"/>
              </a:ext>
            </a:extLst>
          </p:cNvPr>
          <p:cNvGrpSpPr/>
          <p:nvPr/>
        </p:nvGrpSpPr>
        <p:grpSpPr>
          <a:xfrm>
            <a:off x="5017275" y="2150601"/>
            <a:ext cx="3464622" cy="4048179"/>
            <a:chOff x="6073252" y="2082298"/>
            <a:chExt cx="2773239" cy="3117499"/>
          </a:xfrm>
        </p:grpSpPr>
        <p:sp>
          <p:nvSpPr>
            <p:cNvPr id="10" name="Rectangle: Rounded Corners 9">
              <a:extLst>
                <a:ext uri="{FF2B5EF4-FFF2-40B4-BE49-F238E27FC236}">
                  <a16:creationId xmlns:a16="http://schemas.microsoft.com/office/drawing/2014/main" id="{7DFC045E-9F2E-17AA-2FB2-2099973ECFF8}"/>
                </a:ext>
              </a:extLst>
            </p:cNvPr>
            <p:cNvSpPr/>
            <p:nvPr/>
          </p:nvSpPr>
          <p:spPr>
            <a:xfrm>
              <a:off x="6073252" y="2606722"/>
              <a:ext cx="2773239" cy="2593075"/>
            </a:xfrm>
            <a:prstGeom prst="roundRect">
              <a:avLst>
                <a:gd name="adj" fmla="val 8223"/>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C41E6C4F-D55E-2384-837E-BD229733A57C}"/>
                </a:ext>
              </a:extLst>
            </p:cNvPr>
            <p:cNvSpPr txBox="1">
              <a:spLocks/>
            </p:cNvSpPr>
            <p:nvPr/>
          </p:nvSpPr>
          <p:spPr>
            <a:xfrm>
              <a:off x="6111682" y="2999865"/>
              <a:ext cx="2696378" cy="2036159"/>
            </a:xfrm>
            <a:prstGeom prst="rect">
              <a:avLst/>
            </a:prstGeom>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endParaRPr lang="en-GB" sz="1600">
                <a:solidFill>
                  <a:srgbClr val="1961A3">
                    <a:lumMod val="75000"/>
                  </a:srgbClr>
                </a:solidFill>
              </a:endParaRPr>
            </a:p>
            <a:p>
              <a:pPr marL="0" marR="0" lvl="0" indent="0" algn="ctr" defTabSz="685800" rtl="0" eaLnBrk="1" fontAlgn="auto" latinLnBrk="0" hangingPunct="1">
                <a:lnSpc>
                  <a:spcPct val="125000"/>
                </a:lnSpc>
                <a:spcBef>
                  <a:spcPts val="750"/>
                </a:spcBef>
                <a:spcAft>
                  <a:spcPts val="1200"/>
                </a:spcAft>
                <a:buClrTx/>
                <a:buSzTx/>
                <a:buFont typeface="Arial" panose="020B0604020202020204" pitchFamily="34" charset="0"/>
                <a:buNone/>
                <a:tabLst/>
                <a:defRPr/>
              </a:pPr>
              <a:r>
                <a:rPr lang="en-GB" sz="1600">
                  <a:solidFill>
                    <a:srgbClr val="1961A3">
                      <a:lumMod val="75000"/>
                    </a:srgbClr>
                  </a:solidFill>
                </a:rPr>
                <a:t>Are there any additional actions you would like to consider?</a:t>
              </a:r>
            </a:p>
          </p:txBody>
        </p:sp>
        <p:sp>
          <p:nvSpPr>
            <p:cNvPr id="9" name="Oval 8">
              <a:extLst>
                <a:ext uri="{FF2B5EF4-FFF2-40B4-BE49-F238E27FC236}">
                  <a16:creationId xmlns:a16="http://schemas.microsoft.com/office/drawing/2014/main" id="{E9D1750C-33D9-9F4C-B8AB-C43956F19584}"/>
                </a:ext>
              </a:extLst>
            </p:cNvPr>
            <p:cNvSpPr/>
            <p:nvPr/>
          </p:nvSpPr>
          <p:spPr>
            <a:xfrm>
              <a:off x="7036790" y="2082298"/>
              <a:ext cx="846162" cy="846162"/>
            </a:xfrm>
            <a:prstGeom prst="ellipse">
              <a:avLst/>
            </a:prstGeom>
            <a:solidFill>
              <a:schemeClr val="bg1"/>
            </a:solidFill>
            <a:ln w="22225">
              <a:solidFill>
                <a:srgbClr val="FF6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descr="An orange arrow pointing to the right&#10;&#10;AI-generated content may be incorrect.">
              <a:extLst>
                <a:ext uri="{FF2B5EF4-FFF2-40B4-BE49-F238E27FC236}">
                  <a16:creationId xmlns:a16="http://schemas.microsoft.com/office/drawing/2014/main" id="{4BCEE6F3-AD2F-7E27-C9ED-96F474E89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935" y="2234754"/>
              <a:ext cx="558931" cy="558931"/>
            </a:xfrm>
            <a:prstGeom prst="rect">
              <a:avLst/>
            </a:prstGeom>
          </p:spPr>
        </p:pic>
      </p:grpSp>
    </p:spTree>
    <p:extLst>
      <p:ext uri="{BB962C8B-B14F-4D97-AF65-F5344CB8AC3E}">
        <p14:creationId xmlns:p14="http://schemas.microsoft.com/office/powerpoint/2010/main" val="2830853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CF55D-F0AB-75BC-5268-13AA0ABF7D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3295E-80BC-5C80-C3E8-3A831BBB2C92}"/>
              </a:ext>
            </a:extLst>
          </p:cNvPr>
          <p:cNvSpPr>
            <a:spLocks noGrp="1"/>
          </p:cNvSpPr>
          <p:nvPr>
            <p:ph type="title"/>
          </p:nvPr>
        </p:nvSpPr>
        <p:spPr>
          <a:xfrm>
            <a:off x="619261" y="996169"/>
            <a:ext cx="7886700" cy="660786"/>
          </a:xfrm>
          <a:prstGeom prst="rect">
            <a:avLst/>
          </a:prstGeom>
        </p:spPr>
        <p:txBody>
          <a:bodyPr vert="horz" lIns="0" tIns="0" rIns="91440" bIns="0" rtlCol="0" anchor="b" anchorCtr="0">
            <a:noAutofit/>
          </a:bodyPr>
          <a:lstStyle/>
          <a:p>
            <a:r>
              <a:rPr lang="en-GB"/>
              <a:t>HCPC standards for scope of practice </a:t>
            </a:r>
            <a:endParaRPr lang="en-US"/>
          </a:p>
        </p:txBody>
      </p:sp>
      <p:sp>
        <p:nvSpPr>
          <p:cNvPr id="6" name="Content Placeholder 2">
            <a:extLst>
              <a:ext uri="{FF2B5EF4-FFF2-40B4-BE49-F238E27FC236}">
                <a16:creationId xmlns:a16="http://schemas.microsoft.com/office/drawing/2014/main" id="{1CF50CD9-0046-A9F5-4B5B-68A687366EE4}"/>
              </a:ext>
            </a:extLst>
          </p:cNvPr>
          <p:cNvSpPr txBox="1">
            <a:spLocks/>
          </p:cNvSpPr>
          <p:nvPr/>
        </p:nvSpPr>
        <p:spPr>
          <a:xfrm>
            <a:off x="1122790" y="2060955"/>
            <a:ext cx="6898419" cy="3998651"/>
          </a:xfrm>
          <a:prstGeom prst="roundRect">
            <a:avLst>
              <a:gd name="adj" fmla="val 7701"/>
            </a:avLst>
          </a:prstGeom>
          <a:gradFill>
            <a:gsLst>
              <a:gs pos="0">
                <a:srgbClr val="FF6600">
                  <a:alpha val="22000"/>
                </a:srgbClr>
              </a:gs>
              <a:gs pos="100000">
                <a:srgbClr val="FF7F96">
                  <a:alpha val="0"/>
                </a:srgbClr>
              </a:gs>
              <a:gs pos="29000">
                <a:srgbClr val="FF7F96">
                  <a:alpha val="0"/>
                </a:srgbClr>
              </a:gs>
            </a:gsLst>
            <a:lin ang="16200000" scaled="1"/>
          </a:gradFill>
          <a:ln w="25400">
            <a:solidFill>
              <a:srgbClr val="FF6600"/>
            </a:solidFill>
          </a:ln>
        </p:spPr>
        <p:txBody>
          <a:bodyPr vert="horz" lIns="91440" tIns="45720" rIns="91440" bIns="45720" rtlCol="0">
            <a:noAutofit/>
          </a:bodyPr>
          <a:lstStyle>
            <a:lvl1pPr marL="171450" indent="-171450" algn="l" defTabSz="685800" rtl="0" eaLnBrk="1" latinLnBrk="0" hangingPunct="1">
              <a:lnSpc>
                <a:spcPct val="140000"/>
              </a:lnSpc>
              <a:spcBef>
                <a:spcPts val="750"/>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40000"/>
              </a:lnSpc>
              <a:spcBef>
                <a:spcPts val="375"/>
              </a:spcBef>
              <a:spcAft>
                <a:spcPts val="1200"/>
              </a:spcAft>
              <a:buFont typeface="Arial" panose="020B0604020202020204" pitchFamily="34" charset="0"/>
              <a:buChar char="•"/>
              <a:defRPr sz="2000" kern="1200">
                <a:solidFill>
                  <a:schemeClr val="accent1">
                    <a:lumMod val="75000"/>
                  </a:schemeClr>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r>
              <a:rPr lang="en-GB" b="1">
                <a:solidFill>
                  <a:srgbClr val="FF6600"/>
                </a:solidFill>
              </a:rPr>
              <a:t>Standards of conduct, performance and ethics</a:t>
            </a:r>
            <a:endParaRPr kumimoji="0" lang="en-GB" sz="20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endParaRPr kumimoji="0" lang="en-GB" sz="5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3.1 You must only practise in the areas where you have the </a:t>
            </a:r>
            <a:r>
              <a:rPr kumimoji="0" lang="en-GB"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appropriate knowledge, skills and experience</a:t>
            </a:r>
            <a:r>
              <a:rPr kumimoji="0" lang="en-GB"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 to meet the needs of a service user safely and effectively</a:t>
            </a: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endParaRPr kumimoji="0" lang="en-GB" sz="5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3.2 You must undertake </a:t>
            </a:r>
            <a:r>
              <a:rPr kumimoji="0" lang="en-GB"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additional training </a:t>
            </a:r>
            <a:r>
              <a:rPr kumimoji="0" lang="en-GB"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to update your knowledge, skills and experience if you wish to widen your scope of practice</a:t>
            </a:r>
            <a:r>
              <a:rPr kumimoji="0" lang="en-US"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a:t>
            </a: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endParaRPr kumimoji="0" lang="en-US" sz="5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3.3 You must </a:t>
            </a:r>
            <a:r>
              <a:rPr kumimoji="0" lang="en-GB" sz="1400" b="1"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refer a service user </a:t>
            </a:r>
            <a:r>
              <a:rPr kumimoji="0" lang="en-GB" sz="14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rPr>
              <a:t>to an appropriate practitioner if the care, treatment or other services they need are beyond your scope of practice. This person must hold the appropriate knowledge, skills and experience to meet the needs of the service user safely and effectively</a:t>
            </a:r>
            <a:endParaRPr kumimoji="0" lang="en-US" sz="18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25000"/>
              </a:lnSpc>
              <a:spcBef>
                <a:spcPts val="0"/>
              </a:spcBef>
              <a:spcAft>
                <a:spcPts val="750"/>
              </a:spcAft>
              <a:buClrTx/>
              <a:buSzTx/>
              <a:buFont typeface="Arial" panose="020B0604020202020204" pitchFamily="34" charset="0"/>
              <a:buNone/>
              <a:tabLst/>
              <a:defRPr/>
            </a:pPr>
            <a:endParaRPr kumimoji="0" lang="en-US" sz="1800" b="0" i="0" u="none" strike="noStrike" kern="1200" cap="none" spc="0" normalizeH="0" baseline="0" noProof="0">
              <a:ln>
                <a:noFill/>
              </a:ln>
              <a:solidFill>
                <a:srgbClr val="FF66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25392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567C4-FC00-8825-8B59-586755D9CF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B34F40-8680-06D4-7F4C-F59D5C2C6C60}"/>
              </a:ext>
            </a:extLst>
          </p:cNvPr>
          <p:cNvSpPr>
            <a:spLocks noGrp="1"/>
          </p:cNvSpPr>
          <p:nvPr>
            <p:ph type="title"/>
          </p:nvPr>
        </p:nvSpPr>
        <p:spPr>
          <a:xfrm>
            <a:off x="641467" y="1354029"/>
            <a:ext cx="7886700" cy="660786"/>
          </a:xfrm>
          <a:prstGeom prst="rect">
            <a:avLst/>
          </a:prstGeom>
        </p:spPr>
        <p:txBody>
          <a:bodyPr vert="horz" lIns="0" tIns="0" rIns="91440" bIns="0" rtlCol="0" anchor="t" anchorCtr="0">
            <a:noAutofit/>
          </a:bodyPr>
          <a:lstStyle/>
          <a:p>
            <a:r>
              <a:rPr lang="en-GB"/>
              <a:t>Scope of practice evolves with you and requires you to use your professional judgement</a:t>
            </a:r>
            <a:endParaRPr lang="en-US"/>
          </a:p>
        </p:txBody>
      </p:sp>
      <p:sp>
        <p:nvSpPr>
          <p:cNvPr id="5" name="Content Placeholder 4">
            <a:extLst>
              <a:ext uri="{FF2B5EF4-FFF2-40B4-BE49-F238E27FC236}">
                <a16:creationId xmlns:a16="http://schemas.microsoft.com/office/drawing/2014/main" id="{C7AC0007-D070-C61C-9D1D-644599AD2210}"/>
              </a:ext>
            </a:extLst>
          </p:cNvPr>
          <p:cNvSpPr>
            <a:spLocks noGrp="1"/>
          </p:cNvSpPr>
          <p:nvPr>
            <p:ph idx="1"/>
          </p:nvPr>
        </p:nvSpPr>
        <p:spPr>
          <a:xfrm>
            <a:off x="595197" y="2394283"/>
            <a:ext cx="7886700" cy="1034717"/>
          </a:xfrm>
        </p:spPr>
        <p:txBody>
          <a:bodyPr vert="horz" lIns="91440" tIns="45720" rIns="91440" bIns="45720" rtlCol="0" anchor="t">
            <a:normAutofit/>
          </a:bodyPr>
          <a:lstStyle/>
          <a:p>
            <a:pPr marL="0" indent="0" algn="ctr">
              <a:lnSpc>
                <a:spcPct val="125000"/>
              </a:lnSpc>
              <a:spcBef>
                <a:spcPts val="0"/>
              </a:spcBef>
              <a:spcAft>
                <a:spcPts val="750"/>
              </a:spcAft>
              <a:buNone/>
            </a:pPr>
            <a:r>
              <a:rPr lang="en-GB" sz="1600">
                <a:latin typeface="Arial"/>
                <a:cs typeface="Arial"/>
              </a:rPr>
              <a:t>As you progress in your career, you may enter into more specialist practice roles where not all the standards of proficiency are relevant to your scope. Your scope of practice will develop with you and may become narrower.</a:t>
            </a:r>
            <a:endParaRPr lang="en-US" sz="1600">
              <a:latin typeface="Arial"/>
              <a:cs typeface="Arial"/>
            </a:endParaRPr>
          </a:p>
        </p:txBody>
      </p:sp>
      <p:sp>
        <p:nvSpPr>
          <p:cNvPr id="3" name="Rectangle: Rounded Corners 2">
            <a:extLst>
              <a:ext uri="{FF2B5EF4-FFF2-40B4-BE49-F238E27FC236}">
                <a16:creationId xmlns:a16="http://schemas.microsoft.com/office/drawing/2014/main" id="{A1156CA5-FB0A-D0BB-8B7E-35C2EC37493E}"/>
              </a:ext>
            </a:extLst>
          </p:cNvPr>
          <p:cNvSpPr/>
          <p:nvPr/>
        </p:nvSpPr>
        <p:spPr>
          <a:xfrm>
            <a:off x="1748806" y="3893007"/>
            <a:ext cx="5729172" cy="1296000"/>
          </a:xfrm>
          <a:prstGeom prst="roundRect">
            <a:avLst>
              <a:gd name="adj" fmla="val 8582"/>
            </a:avLst>
          </a:prstGeom>
          <a:gradFill flip="none" rotWithShape="1">
            <a:gsLst>
              <a:gs pos="0">
                <a:schemeClr val="accent3">
                  <a:lumMod val="50000"/>
                </a:schemeClr>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lIns="324000" rIns="324000" rtlCol="0" anchor="ctr"/>
          <a:lstStyle/>
          <a:p>
            <a:pPr algn="ctr"/>
            <a:r>
              <a:rPr lang="en-GB" b="1"/>
              <a:t>Determining what is and is not part of your scope of practice will be for you to decide using your professional judgement.</a:t>
            </a:r>
          </a:p>
        </p:txBody>
      </p:sp>
      <p:sp>
        <p:nvSpPr>
          <p:cNvPr id="6" name="TextBox 5">
            <a:extLst>
              <a:ext uri="{FF2B5EF4-FFF2-40B4-BE49-F238E27FC236}">
                <a16:creationId xmlns:a16="http://schemas.microsoft.com/office/drawing/2014/main" id="{9D9C4366-A6E3-55BB-D41A-4FAD45CD30D2}"/>
              </a:ext>
            </a:extLst>
          </p:cNvPr>
          <p:cNvSpPr txBox="1"/>
          <p:nvPr/>
        </p:nvSpPr>
        <p:spPr>
          <a:xfrm>
            <a:off x="0" y="5955192"/>
            <a:ext cx="9143999" cy="369332"/>
          </a:xfrm>
          <a:prstGeom prst="rect">
            <a:avLst/>
          </a:prstGeom>
          <a:noFill/>
        </p:spPr>
        <p:txBody>
          <a:bodyPr wrap="square">
            <a:spAutoFit/>
          </a:bodyPr>
          <a:lstStyle/>
          <a:p>
            <a:pPr algn="ctr"/>
            <a:r>
              <a:rPr lang="en-GB">
                <a:hlinkClick r:id="rId3"/>
              </a:rPr>
              <a:t>Identifying your current scope of practice | The HCPC</a:t>
            </a:r>
            <a:endParaRPr lang="en-GB"/>
          </a:p>
        </p:txBody>
      </p:sp>
    </p:spTree>
    <p:extLst>
      <p:ext uri="{BB962C8B-B14F-4D97-AF65-F5344CB8AC3E}">
        <p14:creationId xmlns:p14="http://schemas.microsoft.com/office/powerpoint/2010/main" val="1099911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FAD7F-6A0F-307D-0C57-5AB9E7EF26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ED5F0B-D73C-7628-E8B6-262683D953F8}"/>
              </a:ext>
            </a:extLst>
          </p:cNvPr>
          <p:cNvSpPr>
            <a:spLocks noGrp="1"/>
          </p:cNvSpPr>
          <p:nvPr>
            <p:ph type="title"/>
          </p:nvPr>
        </p:nvSpPr>
        <p:spPr>
          <a:xfrm>
            <a:off x="623772" y="1001684"/>
            <a:ext cx="7886700" cy="660786"/>
          </a:xfrm>
          <a:prstGeom prst="rect">
            <a:avLst/>
          </a:prstGeom>
        </p:spPr>
        <p:txBody>
          <a:bodyPr vert="horz" lIns="0" tIns="0" rIns="91440" bIns="0" rtlCol="0" anchor="b" anchorCtr="0">
            <a:noAutofit/>
          </a:bodyPr>
          <a:lstStyle/>
          <a:p>
            <a:r>
              <a:rPr lang="en-GB"/>
              <a:t>Support for professional judgement</a:t>
            </a:r>
            <a:endParaRPr lang="en-US"/>
          </a:p>
        </p:txBody>
      </p:sp>
      <p:sp>
        <p:nvSpPr>
          <p:cNvPr id="5" name="Content Placeholder 4">
            <a:extLst>
              <a:ext uri="{FF2B5EF4-FFF2-40B4-BE49-F238E27FC236}">
                <a16:creationId xmlns:a16="http://schemas.microsoft.com/office/drawing/2014/main" id="{0CDE15A5-BF76-9094-8CFB-50DE1E60BC2D}"/>
              </a:ext>
            </a:extLst>
          </p:cNvPr>
          <p:cNvSpPr>
            <a:spLocks noGrp="1"/>
          </p:cNvSpPr>
          <p:nvPr>
            <p:ph idx="1"/>
          </p:nvPr>
        </p:nvSpPr>
        <p:spPr>
          <a:xfrm>
            <a:off x="1182602" y="2568008"/>
            <a:ext cx="4817118" cy="3420330"/>
          </a:xfrm>
        </p:spPr>
        <p:txBody>
          <a:bodyPr>
            <a:noAutofit/>
          </a:bodyPr>
          <a:lstStyle/>
          <a:p>
            <a:pPr marL="0" indent="0">
              <a:lnSpc>
                <a:spcPct val="125000"/>
              </a:lnSpc>
              <a:spcBef>
                <a:spcPts val="0"/>
              </a:spcBef>
              <a:spcAft>
                <a:spcPts val="750"/>
              </a:spcAft>
              <a:buNone/>
            </a:pPr>
            <a:r>
              <a:rPr lang="en-GB" sz="1600">
                <a:solidFill>
                  <a:srgbClr val="FF6600"/>
                </a:solidFill>
              </a:rPr>
              <a:t>Do I have the skills and knowledge to carry out the activity safely and effectively?</a:t>
            </a:r>
          </a:p>
          <a:p>
            <a:pPr marL="0" indent="0">
              <a:lnSpc>
                <a:spcPct val="125000"/>
              </a:lnSpc>
              <a:spcBef>
                <a:spcPts val="0"/>
              </a:spcBef>
              <a:spcAft>
                <a:spcPts val="750"/>
              </a:spcAft>
              <a:buNone/>
            </a:pPr>
            <a:r>
              <a:rPr lang="en-GB" sz="1600">
                <a:solidFill>
                  <a:srgbClr val="FF6600"/>
                </a:solidFill>
              </a:rPr>
              <a:t>Can I complete training or receive other support (such as supervision) that will give me the skills and knowledge needed to carry out the activity safely and effectively?</a:t>
            </a:r>
          </a:p>
          <a:p>
            <a:pPr marL="0" indent="0">
              <a:lnSpc>
                <a:spcPct val="125000"/>
              </a:lnSpc>
              <a:spcBef>
                <a:spcPts val="0"/>
              </a:spcBef>
              <a:spcAft>
                <a:spcPts val="750"/>
              </a:spcAft>
              <a:buNone/>
            </a:pPr>
            <a:r>
              <a:rPr lang="en-GB" sz="1600">
                <a:solidFill>
                  <a:srgbClr val="FF6600"/>
                </a:solidFill>
              </a:rPr>
              <a:t>Is the activity restricted by law (e.g. prescribing) and, if so, can I legally do it?</a:t>
            </a:r>
          </a:p>
          <a:p>
            <a:pPr marL="0" indent="0">
              <a:lnSpc>
                <a:spcPct val="125000"/>
              </a:lnSpc>
              <a:spcBef>
                <a:spcPts val="0"/>
              </a:spcBef>
              <a:spcAft>
                <a:spcPts val="750"/>
              </a:spcAft>
              <a:buNone/>
            </a:pPr>
            <a:r>
              <a:rPr lang="en-GB" sz="1600">
                <a:solidFill>
                  <a:srgbClr val="FF6600"/>
                </a:solidFill>
              </a:rPr>
              <a:t>Does my professional indemnity insurance cover the activity?</a:t>
            </a:r>
          </a:p>
        </p:txBody>
      </p:sp>
      <p:pic>
        <p:nvPicPr>
          <p:cNvPr id="4" name="Picture 3">
            <a:extLst>
              <a:ext uri="{FF2B5EF4-FFF2-40B4-BE49-F238E27FC236}">
                <a16:creationId xmlns:a16="http://schemas.microsoft.com/office/drawing/2014/main" id="{C7AEB9A4-E8A9-99CD-5EB5-CC7AD8E325A4}"/>
              </a:ext>
            </a:extLst>
          </p:cNvPr>
          <p:cNvPicPr>
            <a:picLocks noChangeAspect="1"/>
          </p:cNvPicPr>
          <p:nvPr/>
        </p:nvPicPr>
        <p:blipFill>
          <a:blip r:embed="rId3"/>
          <a:stretch>
            <a:fillRect/>
          </a:stretch>
        </p:blipFill>
        <p:spPr>
          <a:xfrm>
            <a:off x="6210326" y="1646040"/>
            <a:ext cx="1854903" cy="2632133"/>
          </a:xfrm>
          <a:prstGeom prst="roundRect">
            <a:avLst>
              <a:gd name="adj" fmla="val 4774"/>
            </a:avLst>
          </a:prstGeom>
          <a:ln w="15875">
            <a:solidFill>
              <a:srgbClr val="FF6600"/>
            </a:solidFill>
          </a:ln>
        </p:spPr>
      </p:pic>
      <p:pic>
        <p:nvPicPr>
          <p:cNvPr id="7" name="Picture 6">
            <a:extLst>
              <a:ext uri="{FF2B5EF4-FFF2-40B4-BE49-F238E27FC236}">
                <a16:creationId xmlns:a16="http://schemas.microsoft.com/office/drawing/2014/main" id="{1227B47E-F199-C642-1BFB-E9DA2D2C55BF}"/>
              </a:ext>
            </a:extLst>
          </p:cNvPr>
          <p:cNvPicPr>
            <a:picLocks noChangeAspect="1"/>
          </p:cNvPicPr>
          <p:nvPr/>
        </p:nvPicPr>
        <p:blipFill>
          <a:blip r:embed="rId4"/>
          <a:stretch>
            <a:fillRect/>
          </a:stretch>
        </p:blipFill>
        <p:spPr>
          <a:xfrm>
            <a:off x="7027280" y="3848024"/>
            <a:ext cx="1766332" cy="2422507"/>
          </a:xfrm>
          <a:prstGeom prst="roundRect">
            <a:avLst>
              <a:gd name="adj" fmla="val 4969"/>
            </a:avLst>
          </a:prstGeom>
          <a:ln w="15875">
            <a:solidFill>
              <a:srgbClr val="FF6600"/>
            </a:solidFill>
          </a:ln>
        </p:spPr>
      </p:pic>
      <p:pic>
        <p:nvPicPr>
          <p:cNvPr id="13" name="Graphic 12" descr="Badge 4 outline">
            <a:extLst>
              <a:ext uri="{FF2B5EF4-FFF2-40B4-BE49-F238E27FC236}">
                <a16:creationId xmlns:a16="http://schemas.microsoft.com/office/drawing/2014/main" id="{160023FD-F6CB-0FE2-9C5B-9AD4C4DC45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5470" y="5249130"/>
            <a:ext cx="504000" cy="504000"/>
          </a:xfrm>
          <a:prstGeom prst="rect">
            <a:avLst/>
          </a:prstGeom>
        </p:spPr>
      </p:pic>
      <p:pic>
        <p:nvPicPr>
          <p:cNvPr id="15" name="Graphic 14" descr="Badge 3 outline">
            <a:extLst>
              <a:ext uri="{FF2B5EF4-FFF2-40B4-BE49-F238E27FC236}">
                <a16:creationId xmlns:a16="http://schemas.microsoft.com/office/drawing/2014/main" id="{86D19207-B731-60F3-F20E-55E8F22E7F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470" y="4557835"/>
            <a:ext cx="504000" cy="504000"/>
          </a:xfrm>
          <a:prstGeom prst="rect">
            <a:avLst/>
          </a:prstGeom>
        </p:spPr>
      </p:pic>
      <p:pic>
        <p:nvPicPr>
          <p:cNvPr id="18" name="Graphic 17" descr="Badge outline">
            <a:extLst>
              <a:ext uri="{FF2B5EF4-FFF2-40B4-BE49-F238E27FC236}">
                <a16:creationId xmlns:a16="http://schemas.microsoft.com/office/drawing/2014/main" id="{BF5E7512-FBC2-EA2C-E3A8-68DA900762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5470" y="3247110"/>
            <a:ext cx="504000" cy="504000"/>
          </a:xfrm>
          <a:prstGeom prst="rect">
            <a:avLst/>
          </a:prstGeom>
        </p:spPr>
      </p:pic>
      <p:pic>
        <p:nvPicPr>
          <p:cNvPr id="20" name="Graphic 19" descr="Badge 1 outline">
            <a:extLst>
              <a:ext uri="{FF2B5EF4-FFF2-40B4-BE49-F238E27FC236}">
                <a16:creationId xmlns:a16="http://schemas.microsoft.com/office/drawing/2014/main" id="{03EFB144-3F0E-1640-4071-4727F57ED04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8602" y="2538526"/>
            <a:ext cx="504000" cy="504000"/>
          </a:xfrm>
          <a:prstGeom prst="rect">
            <a:avLst/>
          </a:prstGeom>
        </p:spPr>
      </p:pic>
      <p:sp>
        <p:nvSpPr>
          <p:cNvPr id="6" name="TextBox 5">
            <a:extLst>
              <a:ext uri="{FF2B5EF4-FFF2-40B4-BE49-F238E27FC236}">
                <a16:creationId xmlns:a16="http://schemas.microsoft.com/office/drawing/2014/main" id="{72931362-C6D0-39FC-CC39-F652A6FD271E}"/>
              </a:ext>
            </a:extLst>
          </p:cNvPr>
          <p:cNvSpPr txBox="1"/>
          <p:nvPr/>
        </p:nvSpPr>
        <p:spPr>
          <a:xfrm>
            <a:off x="542120" y="1750815"/>
            <a:ext cx="5233786" cy="584775"/>
          </a:xfrm>
          <a:prstGeom prst="rect">
            <a:avLst/>
          </a:prstGeom>
          <a:noFill/>
        </p:spPr>
        <p:txBody>
          <a:bodyPr wrap="square">
            <a:spAutoFit/>
          </a:bodyPr>
          <a:lstStyle/>
          <a:p>
            <a:pPr marL="0" indent="0">
              <a:spcBef>
                <a:spcPts val="0"/>
              </a:spcBef>
              <a:buNone/>
            </a:pPr>
            <a:r>
              <a:rPr lang="en-US" sz="1600">
                <a:solidFill>
                  <a:schemeClr val="accent1">
                    <a:lumMod val="75000"/>
                  </a:schemeClr>
                </a:solidFill>
              </a:rPr>
              <a:t>When​ thinking about your scope of practice, ask yourself the following:</a:t>
            </a:r>
          </a:p>
        </p:txBody>
      </p:sp>
    </p:spTree>
    <p:extLst>
      <p:ext uri="{BB962C8B-B14F-4D97-AF65-F5344CB8AC3E}">
        <p14:creationId xmlns:p14="http://schemas.microsoft.com/office/powerpoint/2010/main" val="950755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232A7-013B-C96F-3105-8CCE6C721EC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AAA7E580-4A70-E7D8-C640-3B617390CE3C}"/>
              </a:ext>
            </a:extLst>
          </p:cNvPr>
          <p:cNvSpPr>
            <a:spLocks noGrp="1"/>
          </p:cNvSpPr>
          <p:nvPr>
            <p:ph type="title"/>
          </p:nvPr>
        </p:nvSpPr>
        <p:spPr>
          <a:xfrm>
            <a:off x="355479" y="426564"/>
            <a:ext cx="7886701" cy="660786"/>
          </a:xfrm>
          <a:prstGeom prst="rect">
            <a:avLst/>
          </a:prstGeom>
        </p:spPr>
        <p:txBody>
          <a:bodyPr/>
          <a:lstStyle/>
          <a:p>
            <a:r>
              <a:rPr lang="en-GB"/>
              <a:t>The evolving nature of scope of practice </a:t>
            </a:r>
            <a:br>
              <a:rPr lang="en-GB"/>
            </a:br>
            <a:r>
              <a:rPr lang="en-GB" sz="2000"/>
              <a:t>(see slide notes for more information)</a:t>
            </a:r>
          </a:p>
        </p:txBody>
      </p:sp>
      <p:pic>
        <p:nvPicPr>
          <p:cNvPr id="2" name="Picture 2">
            <a:extLst>
              <a:ext uri="{FF2B5EF4-FFF2-40B4-BE49-F238E27FC236}">
                <a16:creationId xmlns:a16="http://schemas.microsoft.com/office/drawing/2014/main" id="{02DF219B-DDFE-3E29-2D32-C9BFAC61E3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461" y="2591183"/>
            <a:ext cx="8437078" cy="3484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44B728-8B0D-9A1E-A7E0-ACEAE96ABA3A}"/>
              </a:ext>
            </a:extLst>
          </p:cNvPr>
          <p:cNvSpPr txBox="1"/>
          <p:nvPr/>
        </p:nvSpPr>
        <p:spPr>
          <a:xfrm>
            <a:off x="1818640" y="6457890"/>
            <a:ext cx="7454900" cy="400110"/>
          </a:xfrm>
          <a:prstGeom prst="rect">
            <a:avLst/>
          </a:prstGeom>
          <a:noFill/>
        </p:spPr>
        <p:txBody>
          <a:bodyPr wrap="square">
            <a:spAutoFit/>
          </a:bodyPr>
          <a:lstStyle/>
          <a:p>
            <a:r>
              <a:rPr lang="en-GB" sz="1000">
                <a:hlinkClick r:id="rId4"/>
              </a:rPr>
              <a:t>How can scope of practice be described and conceptualised in medical and health professions? A systematic review for scoping and content analysis - Downie - 2023 - The International Journal of Health Planning and Management - Wiley Online Library</a:t>
            </a:r>
            <a:endParaRPr lang="en-GB" sz="1000"/>
          </a:p>
        </p:txBody>
      </p:sp>
      <p:sp>
        <p:nvSpPr>
          <p:cNvPr id="5" name="TextBox 4">
            <a:extLst>
              <a:ext uri="{FF2B5EF4-FFF2-40B4-BE49-F238E27FC236}">
                <a16:creationId xmlns:a16="http://schemas.microsoft.com/office/drawing/2014/main" id="{F5F5787E-0171-F482-9F08-ACB01FA4274F}"/>
              </a:ext>
            </a:extLst>
          </p:cNvPr>
          <p:cNvSpPr txBox="1"/>
          <p:nvPr/>
        </p:nvSpPr>
        <p:spPr>
          <a:xfrm>
            <a:off x="573368" y="1709500"/>
            <a:ext cx="82091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These diagrams show how an individual scope of practice evolves during a registrant's career and how that interacts with the scope of their profession</a:t>
            </a:r>
            <a:endParaRPr lang="en-US"/>
          </a:p>
        </p:txBody>
      </p:sp>
    </p:spTree>
    <p:extLst>
      <p:ext uri="{BB962C8B-B14F-4D97-AF65-F5344CB8AC3E}">
        <p14:creationId xmlns:p14="http://schemas.microsoft.com/office/powerpoint/2010/main" val="3186682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Office Theme">
  <a:themeElements>
    <a:clrScheme name="HCPC webinar">
      <a:dk1>
        <a:sysClr val="windowText" lastClr="000000"/>
      </a:dk1>
      <a:lt1>
        <a:sysClr val="window" lastClr="FFFFFF"/>
      </a:lt1>
      <a:dk2>
        <a:srgbClr val="44546A"/>
      </a:dk2>
      <a:lt2>
        <a:srgbClr val="E7E6E6"/>
      </a:lt2>
      <a:accent1>
        <a:srgbClr val="1961A3"/>
      </a:accent1>
      <a:accent2>
        <a:srgbClr val="002C6F"/>
      </a:accent2>
      <a:accent3>
        <a:srgbClr val="DF3226"/>
      </a:accent3>
      <a:accent4>
        <a:srgbClr val="BC1478"/>
      </a:accent4>
      <a:accent5>
        <a:srgbClr val="702F8A"/>
      </a:accent5>
      <a:accent6>
        <a:srgbClr val="187F8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fessional Liaison Service -  Powerpoint template March 2024" id="{C586B2B7-EE5E-489F-A5AE-A73FCF3E0175}" vid="{0C820A06-5F2B-49F4-AC87-DF43B4A11C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69BA9B79D3F4FB3E9CF6F910794EB" ma:contentTypeVersion="12" ma:contentTypeDescription="Create a new document." ma:contentTypeScope="" ma:versionID="9e19d97c3d9a2e3b46409c22af4abd94">
  <xsd:schema xmlns:xsd="http://www.w3.org/2001/XMLSchema" xmlns:xs="http://www.w3.org/2001/XMLSchema" xmlns:p="http://schemas.microsoft.com/office/2006/metadata/properties" xmlns:ns2="c91100c0-2b7d-4e58-8226-ff8a9ba56698" xmlns:ns3="6b83d4ad-82cf-4f2c-98bf-a97c43708b3a" targetNamespace="http://schemas.microsoft.com/office/2006/metadata/properties" ma:root="true" ma:fieldsID="e98dd44ce0cc3565bbf71dd3ce12ebeb" ns2:_="" ns3:_="">
    <xsd:import namespace="c91100c0-2b7d-4e58-8226-ff8a9ba56698"/>
    <xsd:import namespace="6b83d4ad-82cf-4f2c-98bf-a97c43708b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Recor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100c0-2b7d-4e58-8226-ff8a9ba566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d2a10f7-c7ef-4ddf-9927-83ac14caaa1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Recorded" ma:index="19" nillable="true" ma:displayName="Recorded" ma:format="DateOnly" ma:internalName="Record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b83d4ad-82cf-4f2c-98bf-a97c43708b3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1596ffa-198e-4ea6-b78d-815b4e839700}" ma:internalName="TaxCatchAll" ma:showField="CatchAllData" ma:web="6b83d4ad-82cf-4f2c-98bf-a97c43708b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1100c0-2b7d-4e58-8226-ff8a9ba56698">
      <Terms xmlns="http://schemas.microsoft.com/office/infopath/2007/PartnerControls"/>
    </lcf76f155ced4ddcb4097134ff3c332f>
    <TaxCatchAll xmlns="6b83d4ad-82cf-4f2c-98bf-a97c43708b3a" xsi:nil="true"/>
    <Recorded xmlns="c91100c0-2b7d-4e58-8226-ff8a9ba56698" xsi:nil="true"/>
  </documentManagement>
</p:properties>
</file>

<file path=customXml/itemProps1.xml><?xml version="1.0" encoding="utf-8"?>
<ds:datastoreItem xmlns:ds="http://schemas.openxmlformats.org/officeDocument/2006/customXml" ds:itemID="{3C1A4600-8EB8-4AA9-BBA7-4965A994F069}">
  <ds:schemaRefs>
    <ds:schemaRef ds:uri="6b83d4ad-82cf-4f2c-98bf-a97c43708b3a"/>
    <ds:schemaRef ds:uri="c91100c0-2b7d-4e58-8226-ff8a9ba566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17FA5A2-9401-4524-92BF-FFC372968843}">
  <ds:schemaRefs>
    <ds:schemaRef ds:uri="http://schemas.microsoft.com/sharepoint/v3/contenttype/forms"/>
  </ds:schemaRefs>
</ds:datastoreItem>
</file>

<file path=customXml/itemProps3.xml><?xml version="1.0" encoding="utf-8"?>
<ds:datastoreItem xmlns:ds="http://schemas.openxmlformats.org/officeDocument/2006/customXml" ds:itemID="{EEDB4790-72EE-410B-8A21-19B96668E2FD}">
  <ds:schemaRefs>
    <ds:schemaRef ds:uri="6b83d4ad-82cf-4f2c-98bf-a97c43708b3a"/>
    <ds:schemaRef ds:uri="c91100c0-2b7d-4e58-8226-ff8a9ba566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2388</Words>
  <Application>Microsoft Office PowerPoint</Application>
  <PresentationFormat>On-screen Show (4:3)</PresentationFormat>
  <Paragraphs>145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Aptos</vt:lpstr>
      <vt:lpstr>Arial</vt:lpstr>
      <vt:lpstr>Wingdings</vt:lpstr>
      <vt:lpstr>1_Office Theme</vt:lpstr>
      <vt:lpstr>Understanding your scope of practice at advanced levels of practice</vt:lpstr>
      <vt:lpstr>Content</vt:lpstr>
      <vt:lpstr>An individual’s scope of practice can evolve to meet the needs of our broad range of service users</vt:lpstr>
      <vt:lpstr>Levels of practice</vt:lpstr>
      <vt:lpstr>Reflective questions and any further actions?</vt:lpstr>
      <vt:lpstr>HCPC standards for scope of practice </vt:lpstr>
      <vt:lpstr>Scope of practice evolves with you and requires you to use your professional judgement</vt:lpstr>
      <vt:lpstr>Support for professional judgement</vt:lpstr>
      <vt:lpstr>The evolving nature of scope of practice  (see slide notes for more information)</vt:lpstr>
      <vt:lpstr>Reflective questions and any further actions?</vt:lpstr>
      <vt:lpstr>What do we mean by scope optimisation?</vt:lpstr>
      <vt:lpstr>Advanced practice</vt:lpstr>
      <vt:lpstr>Advanced practice</vt:lpstr>
      <vt:lpstr>Four Pillars of Practice</vt:lpstr>
      <vt:lpstr>Multiprofessional CPD principles </vt:lpstr>
      <vt:lpstr>Specialist versus generalist</vt:lpstr>
      <vt:lpstr>PowerPoint Presentation</vt:lpstr>
      <vt:lpstr>Recap: putting it all together</vt:lpstr>
      <vt:lpstr>Reflective questions and any further 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your scope of practice at advanced levels of practice</dc:title>
  <dc:creator>HCPC</dc:creator>
  <cp:lastModifiedBy>Becky Glass</cp:lastModifiedBy>
  <cp:revision>2</cp:revision>
  <dcterms:created xsi:type="dcterms:W3CDTF">2025-04-28T10:14:47Z</dcterms:created>
  <dcterms:modified xsi:type="dcterms:W3CDTF">2026-02-19T19:03:46Z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e234-adb8-40d2-945d-32bf08ea3300_Enabled">
    <vt:lpwstr>true</vt:lpwstr>
  </property>
  <property fmtid="{D5CDD505-2E9C-101B-9397-08002B2CF9AE}" pid="3" name="MSIP_Label_9811e234-adb8-40d2-945d-32bf08ea3300_SetDate">
    <vt:lpwstr>2025-04-28T10:19:20Z</vt:lpwstr>
  </property>
  <property fmtid="{D5CDD505-2E9C-101B-9397-08002B2CF9AE}" pid="4" name="MSIP_Label_9811e234-adb8-40d2-945d-32bf08ea3300_Method">
    <vt:lpwstr>Privileged</vt:lpwstr>
  </property>
  <property fmtid="{D5CDD505-2E9C-101B-9397-08002B2CF9AE}" pid="5" name="MSIP_Label_9811e234-adb8-40d2-945d-32bf08ea3300_Name">
    <vt:lpwstr>9811e234-adb8-40d2-945d-32bf08ea3300</vt:lpwstr>
  </property>
  <property fmtid="{D5CDD505-2E9C-101B-9397-08002B2CF9AE}" pid="6" name="MSIP_Label_9811e234-adb8-40d2-945d-32bf08ea3300_SiteId">
    <vt:lpwstr>204c66d3-15b2-4b28-920b-3969a52f1f8e</vt:lpwstr>
  </property>
  <property fmtid="{D5CDD505-2E9C-101B-9397-08002B2CF9AE}" pid="7" name="MSIP_Label_9811e234-adb8-40d2-945d-32bf08ea3300_ActionId">
    <vt:lpwstr>b3a60e77-c35f-4542-a985-714deda8c588</vt:lpwstr>
  </property>
  <property fmtid="{D5CDD505-2E9C-101B-9397-08002B2CF9AE}" pid="8" name="MSIP_Label_9811e234-adb8-40d2-945d-32bf08ea3300_ContentBits">
    <vt:lpwstr>0</vt:lpwstr>
  </property>
  <property fmtid="{D5CDD505-2E9C-101B-9397-08002B2CF9AE}" pid="9" name="MSIP_Label_9811e234-adb8-40d2-945d-32bf08ea3300_Tag">
    <vt:lpwstr>10, 0, 1, 1</vt:lpwstr>
  </property>
  <property fmtid="{D5CDD505-2E9C-101B-9397-08002B2CF9AE}" pid="10" name="ContentTypeId">
    <vt:lpwstr>0x01010055269BA9B79D3F4FB3E9CF6F910794EB</vt:lpwstr>
  </property>
  <property fmtid="{D5CDD505-2E9C-101B-9397-08002B2CF9AE}" pid="11" name="MediaServiceImageTags">
    <vt:lpwstr/>
  </property>
</Properties>
</file>