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20"/>
  </p:notesMasterIdLst>
  <p:handoutMasterIdLst>
    <p:handoutMasterId r:id="rId21"/>
  </p:handoutMasterIdLst>
  <p:sldIdLst>
    <p:sldId id="4678" r:id="rId5"/>
    <p:sldId id="4913" r:id="rId6"/>
    <p:sldId id="4856" r:id="rId7"/>
    <p:sldId id="4737" r:id="rId8"/>
    <p:sldId id="4914" r:id="rId9"/>
    <p:sldId id="4663" r:id="rId10"/>
    <p:sldId id="4911" r:id="rId11"/>
    <p:sldId id="4765" r:id="rId12"/>
    <p:sldId id="4918" r:id="rId13"/>
    <p:sldId id="4759" r:id="rId14"/>
    <p:sldId id="4915" r:id="rId15"/>
    <p:sldId id="4766" r:id="rId16"/>
    <p:sldId id="4916" r:id="rId17"/>
    <p:sldId id="4768" r:id="rId18"/>
    <p:sldId id="4917"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7FE9C14-1323-A3C9-2E39-86E086660518}" name="Eniola Awoyale" initials="EA" userId="S::awoyale@hcpc-uk.org::99b32738-ec29-4bb8-a238-8a415c938b9d" providerId="AD"/>
  <p188:author id="{9B64B425-6145-B99D-82A8-3448C2C09E25}" name="Claire Garcia" initials="CG" userId="S::garciac@hcpc-uk.org::26d31df0-17e5-4cbe-adf8-456a68274a5d" providerId="AD"/>
  <p188:author id="{3DA1C67E-D44F-AFFA-8EE0-91DD2F5F7164}" name="Stephanie Tempest" initials="ST" userId="S::tempess@hcpc-uk.org::9e57ce52-087c-464b-954a-7d7588372c09" providerId="AD"/>
  <p188:author id="{29F18E7F-08AF-0067-0CD6-6D4DB410598B}" name="Nicholas Biskinis" initials="NB" userId="S::biskinn@hcpc-uk.org::a2c6d865-be92-41dc-936c-b98285283cb1" providerId="AD"/>
  <p188:author id="{0F84E689-7F3F-D476-3539-AB5F0E2C87E8}" name="Allison Whitenack" initials="AW" userId="S::whitena@hcpc-uk.org::91b0c8e1-5651-400a-98b3-af36c63f1d72" providerId="AD"/>
  <p188:author id="{4F4E12B7-2563-ECEC-9AFF-D2EBD1A621D8}" name="Matthew Clayton" initials="MC" userId="S::claytom@hcpc-uk.org::92deb5c9-fb04-4ea3-9baf-c823f7658e1a" providerId="AD"/>
  <p188:author id="{CDBBF1CE-3273-47FB-3F12-3A2D47B5B732}" name="Andrew Smith" initials="AS" userId="S::smitha@hcpc-uk.org::e30f4df6-1245-4584-b336-57c9eadbb05f" providerId="AD"/>
  <p188:author id="{2F82EBFF-AB5D-F14B-556F-ECF4CFE82ABC}" name="Bex Kidson" initials="BK" userId="S::kidsonr@hcpc-uk.org::77d107f7-6fd2-4f16-83ae-e55f0d0c3fe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C6F"/>
    <a:srgbClr val="FF6600"/>
    <a:srgbClr val="FF7F96"/>
    <a:srgbClr val="9B3324"/>
    <a:srgbClr val="E5ECF0"/>
    <a:srgbClr val="1961A3"/>
    <a:srgbClr val="109ED5"/>
    <a:srgbClr val="51A831"/>
    <a:srgbClr val="A02B93"/>
    <a:srgbClr val="196B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251" autoAdjust="0"/>
  </p:normalViewPr>
  <p:slideViewPr>
    <p:cSldViewPr snapToGrid="0">
      <p:cViewPr varScale="1">
        <p:scale>
          <a:sx n="62" d="100"/>
          <a:sy n="62" d="100"/>
        </p:scale>
        <p:origin x="144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171C20-C56F-568A-671B-383F57772E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051E238-8827-24F9-5093-5B45C3135A7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BCD3195-B241-41B3-B8F1-EFE00D127A15}" type="datetimeFigureOut">
              <a:rPr lang="en-GB" smtClean="0"/>
              <a:t>19/02/2026</a:t>
            </a:fld>
            <a:endParaRPr lang="en-GB"/>
          </a:p>
        </p:txBody>
      </p:sp>
      <p:sp>
        <p:nvSpPr>
          <p:cNvPr id="4" name="Footer Placeholder 3">
            <a:extLst>
              <a:ext uri="{FF2B5EF4-FFF2-40B4-BE49-F238E27FC236}">
                <a16:creationId xmlns:a16="http://schemas.microsoft.com/office/drawing/2014/main" id="{A5CD7415-6BA9-5B7D-7998-2CF3B93224B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E7609416-786F-1479-265F-976A311807D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872B71-9820-4FF4-B61F-5C19112CDA4E}" type="slidenum">
              <a:rPr lang="en-GB" smtClean="0"/>
              <a:t>‹#›</a:t>
            </a:fld>
            <a:endParaRPr lang="en-GB"/>
          </a:p>
        </p:txBody>
      </p:sp>
    </p:spTree>
    <p:extLst>
      <p:ext uri="{BB962C8B-B14F-4D97-AF65-F5344CB8AC3E}">
        <p14:creationId xmlns:p14="http://schemas.microsoft.com/office/powerpoint/2010/main" val="36269817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844E09-2B34-48CF-B492-267A6946181A}" type="datetimeFigureOut">
              <a:rPr lang="en-GB" smtClean="0"/>
              <a:t>19/02/2026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7FE3EF-BE0C-4426-8A68-35361ECF88E0}" type="slidenum">
              <a:rPr lang="en-GB" smtClean="0"/>
              <a:t>‹#›</a:t>
            </a:fld>
            <a:endParaRPr lang="en-GB"/>
          </a:p>
        </p:txBody>
      </p:sp>
    </p:spTree>
    <p:extLst>
      <p:ext uri="{BB962C8B-B14F-4D97-AF65-F5344CB8AC3E}">
        <p14:creationId xmlns:p14="http://schemas.microsoft.com/office/powerpoint/2010/main" val="2836960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17FE3EF-BE0C-4426-8A68-35361ECF88E0}" type="slidenum">
              <a:rPr lang="en-GB" smtClean="0"/>
              <a:t>1</a:t>
            </a:fld>
            <a:endParaRPr lang="en-GB"/>
          </a:p>
        </p:txBody>
      </p:sp>
    </p:spTree>
    <p:extLst>
      <p:ext uri="{BB962C8B-B14F-4D97-AF65-F5344CB8AC3E}">
        <p14:creationId xmlns:p14="http://schemas.microsoft.com/office/powerpoint/2010/main" val="2718125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a range of mechanisms that provide professional support in addition to supervision.  </a:t>
            </a:r>
          </a:p>
          <a:p>
            <a:endParaRPr lang="en-GB" dirty="0"/>
          </a:p>
          <a:p>
            <a:pPr>
              <a:defRPr/>
            </a:pPr>
            <a:r>
              <a:rPr lang="en-GB" dirty="0"/>
              <a:t>It is important to understand the different mechanisms for support, including so you remain within your scope of practice as a supervisor.  There may be techniques used within supervision that come from the mentoring, coaching or counselling but these are separate roles and professions e.g. counselling is beyond the scope of practice for a supervisor.  This does not mean that the additional needs of a needs are ignored – the supervisor's role in this situation would be to advise and refer on if necessary.</a:t>
            </a:r>
          </a:p>
          <a:p>
            <a:endParaRPr lang="en-GB" dirty="0"/>
          </a:p>
          <a:p>
            <a:endParaRPr lang="en-GB" dirty="0"/>
          </a:p>
        </p:txBody>
      </p:sp>
      <p:sp>
        <p:nvSpPr>
          <p:cNvPr id="4" name="Slide Number Placeholder 3"/>
          <p:cNvSpPr>
            <a:spLocks noGrp="1"/>
          </p:cNvSpPr>
          <p:nvPr>
            <p:ph type="sldNum" sz="quarter" idx="5"/>
          </p:nvPr>
        </p:nvSpPr>
        <p:spPr/>
        <p:txBody>
          <a:bodyPr/>
          <a:lstStyle/>
          <a:p>
            <a:fld id="{417FE3EF-BE0C-4426-8A68-35361ECF88E0}" type="slidenum">
              <a:rPr lang="en-GB" smtClean="0"/>
              <a:t>10</a:t>
            </a:fld>
            <a:endParaRPr lang="en-GB"/>
          </a:p>
        </p:txBody>
      </p:sp>
    </p:spTree>
    <p:extLst>
      <p:ext uri="{BB962C8B-B14F-4D97-AF65-F5344CB8AC3E}">
        <p14:creationId xmlns:p14="http://schemas.microsoft.com/office/powerpoint/2010/main" val="578494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81708-B097-71CA-5AF3-A54A706835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11E2D-5E57-A305-B659-3E69225D59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5A9C1F-3A9D-DDED-D257-439E580C998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F1F06FA-ED37-61FD-27D2-3AE68E7DC87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17FE3EF-BE0C-4426-8A68-35361ECF88E0}"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59646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Research commissioned by HCPC from Newcastle University identified 10 key characteristics for effective supervision – these characteristics can help you as an experienced practitioner to reflect on your current experiences and identify ongoing areas for development.  The link on the slide will take you to the webpage for further </a:t>
            </a:r>
            <a:r>
              <a:rPr lang="en-GB"/>
              <a:t>information.</a:t>
            </a:r>
            <a:endParaRPr lang="en-GB" dirty="0"/>
          </a:p>
        </p:txBody>
      </p:sp>
      <p:sp>
        <p:nvSpPr>
          <p:cNvPr id="4" name="Slide Number Placeholder 3"/>
          <p:cNvSpPr>
            <a:spLocks noGrp="1"/>
          </p:cNvSpPr>
          <p:nvPr>
            <p:ph type="sldNum" sz="quarter" idx="5"/>
          </p:nvPr>
        </p:nvSpPr>
        <p:spPr/>
        <p:txBody>
          <a:bodyPr/>
          <a:lstStyle/>
          <a:p>
            <a:fld id="{417FE3EF-BE0C-4426-8A68-35361ECF88E0}" type="slidenum">
              <a:rPr lang="en-GB" smtClean="0"/>
              <a:t>12</a:t>
            </a:fld>
            <a:endParaRPr lang="en-GB"/>
          </a:p>
        </p:txBody>
      </p:sp>
    </p:spTree>
    <p:extLst>
      <p:ext uri="{BB962C8B-B14F-4D97-AF65-F5344CB8AC3E}">
        <p14:creationId xmlns:p14="http://schemas.microsoft.com/office/powerpoint/2010/main" val="1432140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EECCD-DA07-7524-22C9-33703E8C7C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6DB54A-9B07-F111-A0A1-3C09ACD399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B8203E-771E-FE7D-329A-8CAA41DE574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7F2CB47-5958-31A0-8AC4-399E1D23C9B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17FE3EF-BE0C-4426-8A68-35361ECF88E0}"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59004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Employers also have a responsibility to ensure access and provision of supervision through their policies and practices.</a:t>
            </a:r>
          </a:p>
        </p:txBody>
      </p:sp>
      <p:sp>
        <p:nvSpPr>
          <p:cNvPr id="4" name="Slide Number Placeholder 3"/>
          <p:cNvSpPr>
            <a:spLocks noGrp="1"/>
          </p:cNvSpPr>
          <p:nvPr>
            <p:ph type="sldNum" sz="quarter" idx="5"/>
          </p:nvPr>
        </p:nvSpPr>
        <p:spPr/>
        <p:txBody>
          <a:bodyPr/>
          <a:lstStyle/>
          <a:p>
            <a:fld id="{417FE3EF-BE0C-4426-8A68-35361ECF88E0}" type="slidenum">
              <a:rPr lang="en-GB" smtClean="0"/>
              <a:t>14</a:t>
            </a:fld>
            <a:endParaRPr lang="en-GB"/>
          </a:p>
        </p:txBody>
      </p:sp>
    </p:spTree>
    <p:extLst>
      <p:ext uri="{BB962C8B-B14F-4D97-AF65-F5344CB8AC3E}">
        <p14:creationId xmlns:p14="http://schemas.microsoft.com/office/powerpoint/2010/main" val="17609591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0FEBC-17C5-0AD1-96A4-28B2598E3E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2D464F-B4A9-8566-0E8D-5D9CAAD1B8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725C8B-F0E5-02C6-9ED6-1CF8BFB8E53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D94FAD6-3658-9270-BFEB-BFC324ADA7D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17FE3EF-BE0C-4426-8A68-35361ECF88E0}"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10414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4A078-AD13-0B5F-DF3D-DE22DC4E23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ACFF97-A0E0-8AAA-D66E-C3073EC10E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A7C483-3BAE-59B0-88D4-D86BFAFD37F4}"/>
              </a:ext>
            </a:extLst>
          </p:cNvPr>
          <p:cNvSpPr>
            <a:spLocks noGrp="1"/>
          </p:cNvSpPr>
          <p:nvPr>
            <p:ph type="body" idx="1"/>
          </p:nvPr>
        </p:nvSpPr>
        <p:spPr/>
        <p:txBody>
          <a:bodyPr/>
          <a:lstStyle/>
          <a:p>
            <a:endParaRPr lang="en-GB"/>
          </a:p>
          <a:p>
            <a:endParaRPr lang="en-GB"/>
          </a:p>
        </p:txBody>
      </p:sp>
      <p:sp>
        <p:nvSpPr>
          <p:cNvPr id="4" name="Slide Number Placeholder 3">
            <a:extLst>
              <a:ext uri="{FF2B5EF4-FFF2-40B4-BE49-F238E27FC236}">
                <a16:creationId xmlns:a16="http://schemas.microsoft.com/office/drawing/2014/main" id="{EDDAE850-4646-042E-A7A1-164AB256C266}"/>
              </a:ext>
            </a:extLst>
          </p:cNvPr>
          <p:cNvSpPr>
            <a:spLocks noGrp="1"/>
          </p:cNvSpPr>
          <p:nvPr>
            <p:ph type="sldNum" sz="quarter" idx="5"/>
          </p:nvPr>
        </p:nvSpPr>
        <p:spPr/>
        <p:txBody>
          <a:bodyPr/>
          <a:lstStyle/>
          <a:p>
            <a:fld id="{417FE3EF-BE0C-4426-8A68-35361ECF88E0}" type="slidenum">
              <a:rPr lang="en-GB" smtClean="0"/>
              <a:t>2</a:t>
            </a:fld>
            <a:endParaRPr lang="en-GB"/>
          </a:p>
        </p:txBody>
      </p:sp>
    </p:spTree>
    <p:extLst>
      <p:ext uri="{BB962C8B-B14F-4D97-AF65-F5344CB8AC3E}">
        <p14:creationId xmlns:p14="http://schemas.microsoft.com/office/powerpoint/2010/main" val="3820112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E6E40-D34A-B88B-AE38-A04EEB9E1D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022B24-4373-70D2-CB0D-AC5DED8AC7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43A957-21E4-5A1A-B912-8599C24B2D2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98067CA-B72A-4506-D9D7-CA037B56A26E}"/>
              </a:ext>
            </a:extLst>
          </p:cNvPr>
          <p:cNvSpPr>
            <a:spLocks noGrp="1"/>
          </p:cNvSpPr>
          <p:nvPr>
            <p:ph type="sldNum" sz="quarter" idx="5"/>
          </p:nvPr>
        </p:nvSpPr>
        <p:spPr/>
        <p:txBody>
          <a:bodyPr/>
          <a:lstStyle/>
          <a:p>
            <a:fld id="{417FE3EF-BE0C-4426-8A68-35361ECF88E0}" type="slidenum">
              <a:rPr lang="en-GB" smtClean="0"/>
              <a:t>3</a:t>
            </a:fld>
            <a:endParaRPr lang="en-GB"/>
          </a:p>
        </p:txBody>
      </p:sp>
    </p:spTree>
    <p:extLst>
      <p:ext uri="{BB962C8B-B14F-4D97-AF65-F5344CB8AC3E}">
        <p14:creationId xmlns:p14="http://schemas.microsoft.com/office/powerpoint/2010/main" val="1709955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196CF-3DE3-8413-4699-D38670606C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E37C6-95CD-0B69-2F98-11446EA5BD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22E825-9867-17C3-25A8-3619B38929A5}"/>
              </a:ext>
            </a:extLst>
          </p:cNvPr>
          <p:cNvSpPr>
            <a:spLocks noGrp="1"/>
          </p:cNvSpPr>
          <p:nvPr>
            <p:ph type="body" idx="1"/>
          </p:nvPr>
        </p:nvSpPr>
        <p:spPr/>
        <p:txBody>
          <a:bodyPr/>
          <a:lstStyle/>
          <a:p>
            <a:pPr rtl="0" fontAlgn="base"/>
            <a:r>
              <a:rPr lang="en-GB" sz="1200" b="0" i="0" kern="1200" dirty="0">
                <a:solidFill>
                  <a:schemeClr val="tx1"/>
                </a:solidFill>
                <a:effectLst/>
                <a:latin typeface="+mn-lt"/>
                <a:ea typeface="+mn-ea"/>
                <a:cs typeface="+mn-cs"/>
              </a:rPr>
              <a:t>​Effective supervision provides space for registrants to reflect on their scope of practice and consider ways to appropriately evolve it to meet service user needs, alongside identifying additional training they may wish to take to widen their scope of practice. </a:t>
            </a:r>
            <a:endParaRPr lang="en-US" sz="1200" b="0" i="0" kern="1200" dirty="0">
              <a:solidFill>
                <a:schemeClr val="tx1"/>
              </a:solidFill>
              <a:effectLst/>
              <a:latin typeface="+mn-lt"/>
              <a:ea typeface="+mn-ea"/>
              <a:cs typeface="+mn-cs"/>
            </a:endParaRPr>
          </a:p>
          <a:p>
            <a:pPr rtl="0" fontAlgn="base"/>
            <a:endParaRPr lang="en-US"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a:t>
            </a:r>
          </a:p>
          <a:p>
            <a:endParaRPr lang="en-GB" dirty="0"/>
          </a:p>
        </p:txBody>
      </p:sp>
      <p:sp>
        <p:nvSpPr>
          <p:cNvPr id="4" name="Slide Number Placeholder 3">
            <a:extLst>
              <a:ext uri="{FF2B5EF4-FFF2-40B4-BE49-F238E27FC236}">
                <a16:creationId xmlns:a16="http://schemas.microsoft.com/office/drawing/2014/main" id="{5D20E132-3EB3-30F7-03B8-33D6B3B3E43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17FE3EF-BE0C-4426-8A68-35361ECF88E0}"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34701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17FE3EF-BE0C-4426-8A68-35361ECF88E0}" type="slidenum">
              <a:rPr lang="en-GB" smtClean="0"/>
              <a:t>5</a:t>
            </a:fld>
            <a:endParaRPr lang="en-GB"/>
          </a:p>
        </p:txBody>
      </p:sp>
    </p:spTree>
    <p:extLst>
      <p:ext uri="{BB962C8B-B14F-4D97-AF65-F5344CB8AC3E}">
        <p14:creationId xmlns:p14="http://schemas.microsoft.com/office/powerpoint/2010/main" val="3503294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417FE3EF-BE0C-4426-8A68-35361ECF88E0}" type="slidenum">
              <a:rPr lang="en-GB" smtClean="0"/>
              <a:t>6</a:t>
            </a:fld>
            <a:endParaRPr lang="en-GB"/>
          </a:p>
        </p:txBody>
      </p:sp>
    </p:spTree>
    <p:extLst>
      <p:ext uri="{BB962C8B-B14F-4D97-AF65-F5344CB8AC3E}">
        <p14:creationId xmlns:p14="http://schemas.microsoft.com/office/powerpoint/2010/main" val="1604932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1FB2F-DB7D-5DC1-7263-52069F7850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210C2B-6874-9339-6802-82AAEBFF8C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60F040-369A-1AC9-26F9-AE6B26AAE26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D93F118-3CBD-C8A5-7353-769A5B24CFF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17FE3EF-BE0C-4426-8A68-35361ECF88E0}"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42923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Actively participating in any form of supervision can form part of your CPD activities so long as you can show the impact it has on developing your practice. </a:t>
            </a:r>
            <a:endParaRPr lang="en-US"/>
          </a:p>
          <a:p>
            <a:endParaRPr lang="en-GB" dirty="0"/>
          </a:p>
          <a:p>
            <a:r>
              <a:rPr lang="en-GB" dirty="0"/>
              <a:t>There are different types of supervision including:</a:t>
            </a:r>
          </a:p>
          <a:p>
            <a:pPr marL="171450" indent="-171450">
              <a:buFont typeface="Arial" panose="020B0604020202020204" pitchFamily="34" charset="0"/>
              <a:buChar char="•"/>
            </a:pPr>
            <a:r>
              <a:rPr lang="en-GB" dirty="0"/>
              <a:t>direct and in-direct supervision</a:t>
            </a:r>
          </a:p>
          <a:p>
            <a:pPr marL="171450" indent="-171450">
              <a:buFont typeface="Arial" panose="020B0604020202020204" pitchFamily="34" charset="0"/>
              <a:buChar char="•"/>
            </a:pPr>
            <a:r>
              <a:rPr lang="en-GB" dirty="0"/>
              <a:t>cross-profession supervision</a:t>
            </a:r>
          </a:p>
          <a:p>
            <a:pPr marL="171450" indent="-171450">
              <a:buFont typeface="Arial" panose="020B0604020202020204" pitchFamily="34" charset="0"/>
              <a:buChar char="•"/>
            </a:pPr>
            <a:r>
              <a:rPr lang="en-GB" dirty="0"/>
              <a:t>multiple supervisors for different aspects of work</a:t>
            </a:r>
          </a:p>
          <a:p>
            <a:pPr marL="171450" indent="-171450">
              <a:buFont typeface="Arial" panose="020B0604020202020204" pitchFamily="34" charset="0"/>
              <a:buChar char="•"/>
            </a:pPr>
            <a:r>
              <a:rPr lang="en-GB" dirty="0"/>
              <a:t>line management supervision</a:t>
            </a:r>
          </a:p>
          <a:p>
            <a:pPr marL="171450" indent="-171450">
              <a:buFont typeface="Arial" panose="020B0604020202020204" pitchFamily="34" charset="0"/>
              <a:buChar char="•"/>
            </a:pPr>
            <a:r>
              <a:rPr lang="en-GB" dirty="0"/>
              <a:t>peer supervision</a:t>
            </a:r>
          </a:p>
          <a:p>
            <a:pPr marL="171450" indent="-171450">
              <a:buFont typeface="Arial" panose="020B0604020202020204" pitchFamily="34" charset="0"/>
              <a:buChar char="•"/>
            </a:pPr>
            <a:r>
              <a:rPr lang="en-GB" dirty="0"/>
              <a:t>group supervision</a:t>
            </a:r>
          </a:p>
          <a:p>
            <a:pPr marL="171450" indent="-171450">
              <a:buFont typeface="Arial" panose="020B0604020202020204" pitchFamily="34" charset="0"/>
              <a:buChar char="•"/>
            </a:pPr>
            <a:r>
              <a:rPr lang="en-GB" dirty="0"/>
              <a:t>professional development supervision</a:t>
            </a:r>
          </a:p>
          <a:p>
            <a:pPr marL="171450" indent="-171450">
              <a:buFont typeface="Arial" panose="020B0604020202020204" pitchFamily="34" charset="0"/>
              <a:buChar char="•"/>
            </a:pPr>
            <a:r>
              <a:rPr lang="en-GB" dirty="0"/>
              <a:t>education-based / academic supervision (e.g. for post registration learners on advanced practice programmes)</a:t>
            </a:r>
          </a:p>
          <a:p>
            <a:endParaRPr lang="en-GB" dirty="0"/>
          </a:p>
          <a:p>
            <a:r>
              <a:rPr lang="en-GB" dirty="0"/>
              <a:t>Supervision is not always about watching someone do their work directly alongside them. Technology is now being used to offer direct and in-direct remote supervision too (especially relevant for registrants in remote and rural settings).  You may have one supervisor who provides different types of supervision e.g. line management and professional development or you may have different supervisors for different needs.</a:t>
            </a:r>
          </a:p>
          <a:p>
            <a:endParaRPr lang="en-GB" dirty="0"/>
          </a:p>
          <a:p>
            <a:r>
              <a:rPr lang="en-GB" dirty="0"/>
              <a:t>In short, the type of professional support, including supervision and other forms, are dependent on the needs of individual registrants and the policies and processes within an organisation (for those who work within them).  To reiterate, all forms of supervision act as an essential mechanism for safe and effective practice. </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417FE3EF-BE0C-4426-8A68-35361ECF88E0}" type="slidenum">
              <a:rPr lang="en-GB" smtClean="0"/>
              <a:t>8</a:t>
            </a:fld>
            <a:endParaRPr lang="en-GB"/>
          </a:p>
        </p:txBody>
      </p:sp>
    </p:spTree>
    <p:extLst>
      <p:ext uri="{BB962C8B-B14F-4D97-AF65-F5344CB8AC3E}">
        <p14:creationId xmlns:p14="http://schemas.microsoft.com/office/powerpoint/2010/main" val="2162225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four pillars of practice are a key feature at the advanced levels of practice, and you may need to consider how your supervision arrangements support your development across all four of them.</a:t>
            </a:r>
          </a:p>
        </p:txBody>
      </p:sp>
      <p:sp>
        <p:nvSpPr>
          <p:cNvPr id="4" name="Slide Number Placeholder 3"/>
          <p:cNvSpPr>
            <a:spLocks noGrp="1"/>
          </p:cNvSpPr>
          <p:nvPr>
            <p:ph type="sldNum" sz="quarter" idx="5"/>
          </p:nvPr>
        </p:nvSpPr>
        <p:spPr/>
        <p:txBody>
          <a:bodyPr/>
          <a:lstStyle/>
          <a:p>
            <a:fld id="{417FE3EF-BE0C-4426-8A68-35361ECF88E0}" type="slidenum">
              <a:rPr lang="en-GB" smtClean="0"/>
              <a:t>9</a:t>
            </a:fld>
            <a:endParaRPr lang="en-GB"/>
          </a:p>
        </p:txBody>
      </p:sp>
    </p:spTree>
    <p:extLst>
      <p:ext uri="{BB962C8B-B14F-4D97-AF65-F5344CB8AC3E}">
        <p14:creationId xmlns:p14="http://schemas.microsoft.com/office/powerpoint/2010/main" val="1072608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2587084"/>
            <a:ext cx="9144000" cy="427091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p:cNvSpPr>
            <a:spLocks noGrp="1"/>
          </p:cNvSpPr>
          <p:nvPr>
            <p:ph type="ctrTitle"/>
          </p:nvPr>
        </p:nvSpPr>
        <p:spPr>
          <a:xfrm>
            <a:off x="591016" y="2857094"/>
            <a:ext cx="8140390" cy="1527016"/>
          </a:xfrm>
          <a:prstGeom prst="rect">
            <a:avLst/>
          </a:prstGeom>
        </p:spPr>
        <p:txBody>
          <a:bodyPr anchor="t"/>
          <a:lstStyle>
            <a:lvl1pPr algn="l">
              <a:defRPr sz="315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10" name="Text Placeholder 9">
            <a:extLst>
              <a:ext uri="{FF2B5EF4-FFF2-40B4-BE49-F238E27FC236}">
                <a16:creationId xmlns:a16="http://schemas.microsoft.com/office/drawing/2014/main" id="{70243488-D093-343E-70A1-0E84EB652D55}"/>
              </a:ext>
            </a:extLst>
          </p:cNvPr>
          <p:cNvSpPr>
            <a:spLocks noGrp="1"/>
          </p:cNvSpPr>
          <p:nvPr>
            <p:ph type="body" sz="quarter" idx="10" hasCustomPrompt="1"/>
          </p:nvPr>
        </p:nvSpPr>
        <p:spPr>
          <a:xfrm>
            <a:off x="591016" y="4534421"/>
            <a:ext cx="8140390" cy="1834629"/>
          </a:xfrm>
        </p:spPr>
        <p:txBody>
          <a:bodyPr>
            <a:normAutofit/>
          </a:bodyPr>
          <a:lstStyle>
            <a:lvl1pPr marL="0" indent="0">
              <a:buNone/>
              <a:defRPr sz="1650">
                <a:solidFill>
                  <a:schemeClr val="bg1"/>
                </a:solidFill>
              </a:defRPr>
            </a:lvl1pPr>
          </a:lstStyle>
          <a:p>
            <a:pPr lvl="0"/>
            <a:r>
              <a:rPr lang="en-GB"/>
              <a:t>Name, role</a:t>
            </a:r>
          </a:p>
        </p:txBody>
      </p:sp>
    </p:spTree>
    <p:extLst>
      <p:ext uri="{BB962C8B-B14F-4D97-AF65-F5344CB8AC3E}">
        <p14:creationId xmlns:p14="http://schemas.microsoft.com/office/powerpoint/2010/main" val="8458261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286F46-F45D-0201-83B2-8BA17587B3FD}"/>
              </a:ext>
            </a:extLst>
          </p:cNvPr>
          <p:cNvSpPr/>
          <p:nvPr userDrawn="1"/>
        </p:nvSpPr>
        <p:spPr>
          <a:xfrm>
            <a:off x="0" y="-3643"/>
            <a:ext cx="914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595197" y="1049544"/>
            <a:ext cx="7886700" cy="660786"/>
          </a:xfrm>
          <a:prstGeom prst="rect">
            <a:avLst/>
          </a:prstGeom>
        </p:spPr>
        <p:txBody>
          <a:bodyPr anchor="b" anchorCtr="0"/>
          <a:lstStyle>
            <a:lvl1pPr>
              <a:defRPr sz="2400" b="1">
                <a:solidFill>
                  <a:schemeClr val="accent1">
                    <a:lumMod val="75000"/>
                  </a:schemeClr>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595197" y="1828803"/>
            <a:ext cx="7886700" cy="4772720"/>
          </a:xfrm>
        </p:spPr>
        <p:txBody>
          <a:bodyPr>
            <a:normAutofit/>
          </a:bodyPr>
          <a:lstStyle>
            <a:lvl1pPr>
              <a:lnSpc>
                <a:spcPct val="140000"/>
              </a:lnSpc>
              <a:spcAft>
                <a:spcPts val="1200"/>
              </a:spcAft>
              <a:defRPr sz="2000">
                <a:solidFill>
                  <a:schemeClr val="accent1">
                    <a:lumMod val="75000"/>
                  </a:schemeClr>
                </a:solidFill>
              </a:defRPr>
            </a:lvl1pPr>
            <a:lvl2pPr>
              <a:lnSpc>
                <a:spcPct val="140000"/>
              </a:lnSpc>
              <a:spcAft>
                <a:spcPts val="1200"/>
              </a:spcAft>
              <a:defRPr sz="2000">
                <a:solidFill>
                  <a:schemeClr val="accent1">
                    <a:lumMod val="75000"/>
                  </a:schemeClr>
                </a:solidFill>
              </a:defRPr>
            </a:lvl2pPr>
            <a:lvl3pPr>
              <a:lnSpc>
                <a:spcPct val="140000"/>
              </a:lnSpc>
              <a:spcAft>
                <a:spcPts val="1200"/>
              </a:spcAft>
              <a:defRPr sz="2000">
                <a:solidFill>
                  <a:schemeClr val="accent1">
                    <a:lumMod val="75000"/>
                  </a:schemeClr>
                </a:solidFill>
              </a:defRPr>
            </a:lvl3pPr>
          </a:lstStyle>
          <a:p>
            <a:pPr lvl="0"/>
            <a:r>
              <a:rPr lang="en-US"/>
              <a:t>Click to edit Master text styles</a:t>
            </a:r>
          </a:p>
          <a:p>
            <a:pPr lvl="1"/>
            <a:r>
              <a:rPr lang="en-US"/>
              <a:t>Second level</a:t>
            </a:r>
          </a:p>
          <a:p>
            <a:pPr lvl="2"/>
            <a:r>
              <a:rPr lang="en-US"/>
              <a:t>Third level</a:t>
            </a:r>
          </a:p>
        </p:txBody>
      </p:sp>
      <p:pic>
        <p:nvPicPr>
          <p:cNvPr id="9" name="Picture 8" descr="HCPC-Powerpoint-Master2.jpg">
            <a:extLst>
              <a:ext uri="{FF2B5EF4-FFF2-40B4-BE49-F238E27FC236}">
                <a16:creationId xmlns:a16="http://schemas.microsoft.com/office/drawing/2014/main" id="{FB7F496D-82C4-3166-1901-A8BCBDB7B17B}"/>
              </a:ext>
            </a:extLst>
          </p:cNvPr>
          <p:cNvPicPr>
            <a:picLocks noChangeAspect="1"/>
          </p:cNvPicPr>
          <p:nvPr userDrawn="1"/>
        </p:nvPicPr>
        <p:blipFill>
          <a:blip r:embed="rId2">
            <a:extLst>
              <a:ext uri="{28A0092B-C50C-407E-A947-70E740481C1C}">
                <a14:useLocalDpi xmlns:a14="http://schemas.microsoft.com/office/drawing/2010/main" val="0"/>
              </a:ext>
            </a:extLst>
          </a:blip>
          <a:srcRect l="70879" t="2636" r="1667" b="85221"/>
          <a:stretch>
            <a:fillRect/>
          </a:stretch>
        </p:blipFill>
        <p:spPr>
          <a:xfrm>
            <a:off x="7226836" y="339302"/>
            <a:ext cx="1852509" cy="614559"/>
          </a:xfrm>
          <a:prstGeom prst="rect">
            <a:avLst/>
          </a:prstGeom>
        </p:spPr>
      </p:pic>
      <p:cxnSp>
        <p:nvCxnSpPr>
          <p:cNvPr id="6" name="Straight Connector 5">
            <a:extLst>
              <a:ext uri="{FF2B5EF4-FFF2-40B4-BE49-F238E27FC236}">
                <a16:creationId xmlns:a16="http://schemas.microsoft.com/office/drawing/2014/main" id="{637E5CBA-A811-9A62-C1D1-01C6BFC5EDE5}"/>
              </a:ext>
            </a:extLst>
          </p:cNvPr>
          <p:cNvCxnSpPr>
            <a:cxnSpLocks/>
          </p:cNvCxnSpPr>
          <p:nvPr userDrawn="1"/>
        </p:nvCxnSpPr>
        <p:spPr>
          <a:xfrm>
            <a:off x="655093" y="1207596"/>
            <a:ext cx="8488907" cy="0"/>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78899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4A82C7-AFEC-4E0D-EB37-3A961994DE66}"/>
              </a:ext>
            </a:extLst>
          </p:cNvPr>
          <p:cNvSpPr/>
          <p:nvPr userDrawn="1"/>
        </p:nvSpPr>
        <p:spPr>
          <a:xfrm>
            <a:off x="0" y="0"/>
            <a:ext cx="914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sz="half" idx="1"/>
          </p:nvPr>
        </p:nvSpPr>
        <p:spPr>
          <a:xfrm>
            <a:off x="628650" y="1699496"/>
            <a:ext cx="3886200" cy="4477468"/>
          </a:xfrm>
        </p:spPr>
        <p:txBody>
          <a:bodyPr>
            <a:normAutofit/>
          </a:bodyPr>
          <a:lstStyle>
            <a:lvl1pPr>
              <a:lnSpc>
                <a:spcPct val="110000"/>
              </a:lnSpc>
              <a:spcAft>
                <a:spcPts val="600"/>
              </a:spcAft>
              <a:defRPr sz="2000">
                <a:solidFill>
                  <a:schemeClr val="accent1">
                    <a:lumMod val="75000"/>
                  </a:schemeClr>
                </a:solidFill>
              </a:defRPr>
            </a:lvl1pPr>
            <a:lvl2pPr>
              <a:lnSpc>
                <a:spcPct val="110000"/>
              </a:lnSpc>
              <a:spcAft>
                <a:spcPts val="600"/>
              </a:spcAft>
              <a:defRPr sz="2000">
                <a:solidFill>
                  <a:schemeClr val="accent1">
                    <a:lumMod val="75000"/>
                  </a:schemeClr>
                </a:solidFill>
              </a:defRPr>
            </a:lvl2pPr>
            <a:lvl3pPr>
              <a:lnSpc>
                <a:spcPct val="110000"/>
              </a:lnSpc>
              <a:spcAft>
                <a:spcPts val="600"/>
              </a:spcAft>
              <a:defRPr sz="2000">
                <a:solidFill>
                  <a:schemeClr val="accent1">
                    <a:lumMod val="75000"/>
                  </a:schemeClr>
                </a:solidFill>
              </a:defRPr>
            </a:lvl3pPr>
            <a:lvl4pPr>
              <a:lnSpc>
                <a:spcPct val="110000"/>
              </a:lnSpc>
              <a:spcAft>
                <a:spcPts val="600"/>
              </a:spcAft>
              <a:defRPr sz="2000">
                <a:solidFill>
                  <a:schemeClr val="accent1">
                    <a:lumMod val="75000"/>
                  </a:schemeClr>
                </a:solidFill>
              </a:defRPr>
            </a:lvl4pPr>
            <a:lvl5pPr>
              <a:lnSpc>
                <a:spcPct val="110000"/>
              </a:lnSpc>
              <a:spcAft>
                <a:spcPts val="600"/>
              </a:spcAft>
              <a:defRPr sz="2000">
                <a:solidFill>
                  <a:schemeClr val="accent1">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699494"/>
            <a:ext cx="3886200" cy="4477469"/>
          </a:xfrm>
        </p:spPr>
        <p:txBody>
          <a:bodyPr>
            <a:normAutofit/>
          </a:bodyPr>
          <a:lstStyle>
            <a:lvl1pPr>
              <a:lnSpc>
                <a:spcPct val="110000"/>
              </a:lnSpc>
              <a:spcAft>
                <a:spcPts val="600"/>
              </a:spcAft>
              <a:defRPr sz="2000">
                <a:solidFill>
                  <a:schemeClr val="accent1">
                    <a:lumMod val="75000"/>
                  </a:schemeClr>
                </a:solidFill>
              </a:defRPr>
            </a:lvl1pPr>
            <a:lvl2pPr>
              <a:lnSpc>
                <a:spcPct val="110000"/>
              </a:lnSpc>
              <a:spcAft>
                <a:spcPts val="600"/>
              </a:spcAft>
              <a:defRPr sz="2000">
                <a:solidFill>
                  <a:schemeClr val="accent1">
                    <a:lumMod val="75000"/>
                  </a:schemeClr>
                </a:solidFill>
              </a:defRPr>
            </a:lvl2pPr>
            <a:lvl3pPr>
              <a:lnSpc>
                <a:spcPct val="110000"/>
              </a:lnSpc>
              <a:spcAft>
                <a:spcPts val="600"/>
              </a:spcAft>
              <a:defRPr sz="2000">
                <a:solidFill>
                  <a:schemeClr val="accent1">
                    <a:lumMod val="75000"/>
                  </a:schemeClr>
                </a:solidFill>
              </a:defRPr>
            </a:lvl3pPr>
            <a:lvl4pPr>
              <a:lnSpc>
                <a:spcPct val="110000"/>
              </a:lnSpc>
              <a:spcAft>
                <a:spcPts val="600"/>
              </a:spcAft>
              <a:defRPr sz="2000">
                <a:solidFill>
                  <a:schemeClr val="accent1">
                    <a:lumMod val="75000"/>
                  </a:schemeClr>
                </a:solidFill>
              </a:defRPr>
            </a:lvl4pPr>
            <a:lvl5pPr>
              <a:lnSpc>
                <a:spcPct val="110000"/>
              </a:lnSpc>
              <a:spcAft>
                <a:spcPts val="600"/>
              </a:spcAft>
              <a:defRPr sz="2000">
                <a:solidFill>
                  <a:schemeClr val="accent1">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Picture 5" descr="HCPC-Powerpoint-Master2.jpg">
            <a:extLst>
              <a:ext uri="{FF2B5EF4-FFF2-40B4-BE49-F238E27FC236}">
                <a16:creationId xmlns:a16="http://schemas.microsoft.com/office/drawing/2014/main" id="{E8051DF5-96DC-F37F-E93F-6BFB30C6CB53}"/>
              </a:ext>
            </a:extLst>
          </p:cNvPr>
          <p:cNvPicPr>
            <a:picLocks noChangeAspect="1"/>
          </p:cNvPicPr>
          <p:nvPr userDrawn="1"/>
        </p:nvPicPr>
        <p:blipFill>
          <a:blip r:embed="rId2">
            <a:extLst>
              <a:ext uri="{28A0092B-C50C-407E-A947-70E740481C1C}">
                <a14:useLocalDpi xmlns:a14="http://schemas.microsoft.com/office/drawing/2010/main" val="0"/>
              </a:ext>
            </a:extLst>
          </a:blip>
          <a:srcRect l="70879" t="2636" r="1667" b="85221"/>
          <a:stretch>
            <a:fillRect/>
          </a:stretch>
        </p:blipFill>
        <p:spPr>
          <a:xfrm>
            <a:off x="7226836" y="339302"/>
            <a:ext cx="1852509" cy="614559"/>
          </a:xfrm>
          <a:prstGeom prst="rect">
            <a:avLst/>
          </a:prstGeom>
        </p:spPr>
      </p:pic>
      <p:sp>
        <p:nvSpPr>
          <p:cNvPr id="11" name="Title 1">
            <a:extLst>
              <a:ext uri="{FF2B5EF4-FFF2-40B4-BE49-F238E27FC236}">
                <a16:creationId xmlns:a16="http://schemas.microsoft.com/office/drawing/2014/main" id="{E2FB8C00-C9B8-FE70-04DB-55D2178BC4A1}"/>
              </a:ext>
            </a:extLst>
          </p:cNvPr>
          <p:cNvSpPr>
            <a:spLocks noGrp="1"/>
          </p:cNvSpPr>
          <p:nvPr>
            <p:ph type="title"/>
          </p:nvPr>
        </p:nvSpPr>
        <p:spPr>
          <a:xfrm>
            <a:off x="600075" y="1053147"/>
            <a:ext cx="7886700" cy="660786"/>
          </a:xfrm>
          <a:prstGeom prst="rect">
            <a:avLst/>
          </a:prstGeom>
        </p:spPr>
        <p:txBody>
          <a:bodyPr anchor="b" anchorCtr="0"/>
          <a:lstStyle>
            <a:lvl1pPr>
              <a:defRPr sz="2400" b="1">
                <a:solidFill>
                  <a:schemeClr val="accent1">
                    <a:lumMod val="75000"/>
                  </a:schemeClr>
                </a:solidFill>
                <a:latin typeface="Arial" panose="020B0604020202020204" pitchFamily="34" charset="0"/>
                <a:cs typeface="Arial" panose="020B0604020202020204" pitchFamily="34" charset="0"/>
              </a:defRPr>
            </a:lvl1pPr>
          </a:lstStyle>
          <a:p>
            <a:r>
              <a:rPr lang="en-US"/>
              <a:t>Click to edit Master title style</a:t>
            </a:r>
            <a:endParaRPr lang="en-GB"/>
          </a:p>
        </p:txBody>
      </p:sp>
      <p:cxnSp>
        <p:nvCxnSpPr>
          <p:cNvPr id="13" name="Straight Connector 12">
            <a:extLst>
              <a:ext uri="{FF2B5EF4-FFF2-40B4-BE49-F238E27FC236}">
                <a16:creationId xmlns:a16="http://schemas.microsoft.com/office/drawing/2014/main" id="{3B0F6F28-B2A4-68BA-A902-E1EF60D1278C}"/>
              </a:ext>
            </a:extLst>
          </p:cNvPr>
          <p:cNvCxnSpPr>
            <a:cxnSpLocks/>
          </p:cNvCxnSpPr>
          <p:nvPr userDrawn="1"/>
        </p:nvCxnSpPr>
        <p:spPr>
          <a:xfrm>
            <a:off x="655093" y="1207596"/>
            <a:ext cx="8488907" cy="0"/>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990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CF8CFE5-6488-5F4E-11CB-9E7546B10B86}"/>
              </a:ext>
            </a:extLst>
          </p:cNvPr>
          <p:cNvSpPr/>
          <p:nvPr userDrawn="1"/>
        </p:nvSpPr>
        <p:spPr>
          <a:xfrm>
            <a:off x="0" y="0"/>
            <a:ext cx="914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descr="HCPC-Powerpoint-Master2.jpg">
            <a:extLst>
              <a:ext uri="{FF2B5EF4-FFF2-40B4-BE49-F238E27FC236}">
                <a16:creationId xmlns:a16="http://schemas.microsoft.com/office/drawing/2014/main" id="{F342B4D4-8584-3AB2-EA89-15EC03DA4E23}"/>
              </a:ext>
            </a:extLst>
          </p:cNvPr>
          <p:cNvPicPr>
            <a:picLocks noChangeAspect="1"/>
          </p:cNvPicPr>
          <p:nvPr userDrawn="1"/>
        </p:nvPicPr>
        <p:blipFill>
          <a:blip r:embed="rId2">
            <a:extLst>
              <a:ext uri="{28A0092B-C50C-407E-A947-70E740481C1C}">
                <a14:useLocalDpi xmlns:a14="http://schemas.microsoft.com/office/drawing/2010/main" val="0"/>
              </a:ext>
            </a:extLst>
          </a:blip>
          <a:srcRect l="70879" t="2636" r="1667" b="85221"/>
          <a:stretch>
            <a:fillRect/>
          </a:stretch>
        </p:blipFill>
        <p:spPr>
          <a:xfrm>
            <a:off x="7226836" y="339302"/>
            <a:ext cx="1852509" cy="614559"/>
          </a:xfrm>
          <a:prstGeom prst="rect">
            <a:avLst/>
          </a:prstGeom>
        </p:spPr>
      </p:pic>
      <p:sp>
        <p:nvSpPr>
          <p:cNvPr id="9" name="Title 1">
            <a:extLst>
              <a:ext uri="{FF2B5EF4-FFF2-40B4-BE49-F238E27FC236}">
                <a16:creationId xmlns:a16="http://schemas.microsoft.com/office/drawing/2014/main" id="{9925597D-5DB7-A561-4210-39925ACA157E}"/>
              </a:ext>
            </a:extLst>
          </p:cNvPr>
          <p:cNvSpPr>
            <a:spLocks noGrp="1"/>
          </p:cNvSpPr>
          <p:nvPr>
            <p:ph type="title"/>
          </p:nvPr>
        </p:nvSpPr>
        <p:spPr>
          <a:xfrm>
            <a:off x="600075" y="1053147"/>
            <a:ext cx="7886700" cy="660786"/>
          </a:xfrm>
          <a:prstGeom prst="rect">
            <a:avLst/>
          </a:prstGeom>
        </p:spPr>
        <p:txBody>
          <a:bodyPr anchor="b" anchorCtr="0"/>
          <a:lstStyle>
            <a:lvl1pPr>
              <a:defRPr sz="2400" b="1">
                <a:solidFill>
                  <a:schemeClr val="accent1">
                    <a:lumMod val="75000"/>
                  </a:schemeClr>
                </a:solidFill>
                <a:latin typeface="Arial" panose="020B0604020202020204" pitchFamily="34" charset="0"/>
                <a:cs typeface="Arial" panose="020B0604020202020204" pitchFamily="34" charset="0"/>
              </a:defRPr>
            </a:lvl1pPr>
          </a:lstStyle>
          <a:p>
            <a:r>
              <a:rPr lang="en-US"/>
              <a:t>Click to edit Master title style</a:t>
            </a:r>
            <a:endParaRPr lang="en-GB"/>
          </a:p>
        </p:txBody>
      </p:sp>
      <p:cxnSp>
        <p:nvCxnSpPr>
          <p:cNvPr id="10" name="Straight Connector 9">
            <a:extLst>
              <a:ext uri="{FF2B5EF4-FFF2-40B4-BE49-F238E27FC236}">
                <a16:creationId xmlns:a16="http://schemas.microsoft.com/office/drawing/2014/main" id="{596F195A-EBD1-B1BD-5C33-F58FE50452AD}"/>
              </a:ext>
            </a:extLst>
          </p:cNvPr>
          <p:cNvCxnSpPr>
            <a:cxnSpLocks/>
          </p:cNvCxnSpPr>
          <p:nvPr userDrawn="1"/>
        </p:nvCxnSpPr>
        <p:spPr>
          <a:xfrm>
            <a:off x="655093" y="1207596"/>
            <a:ext cx="8488907" cy="0"/>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72785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ic">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CF8CFE5-6488-5F4E-11CB-9E7546B10B86}"/>
              </a:ext>
            </a:extLst>
          </p:cNvPr>
          <p:cNvSpPr/>
          <p:nvPr userDrawn="1"/>
        </p:nvSpPr>
        <p:spPr>
          <a:xfrm>
            <a:off x="0" y="0"/>
            <a:ext cx="914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3C6F95D2-9C71-F6F0-7471-662DD6C376FD}"/>
              </a:ext>
            </a:extLst>
          </p:cNvPr>
          <p:cNvSpPr>
            <a:spLocks noGrp="1"/>
          </p:cNvSpPr>
          <p:nvPr>
            <p:ph type="body" sz="quarter" idx="10"/>
          </p:nvPr>
        </p:nvSpPr>
        <p:spPr>
          <a:xfrm>
            <a:off x="951345" y="6502402"/>
            <a:ext cx="8100000" cy="216000"/>
          </a:xfrm>
        </p:spPr>
        <p:txBody>
          <a:bodyPr anchor="ctr">
            <a:normAutofit/>
          </a:bodyPr>
          <a:lstStyle>
            <a:lvl1pPr marL="0" indent="0" algn="r">
              <a:buNone/>
              <a:defRPr sz="1200"/>
            </a:lvl1pPr>
          </a:lstStyle>
          <a:p>
            <a:pPr lvl="0"/>
            <a:endParaRPr lang="en-GB"/>
          </a:p>
        </p:txBody>
      </p:sp>
      <p:pic>
        <p:nvPicPr>
          <p:cNvPr id="2" name="Picture 1" descr="HCPC-Powerpoint-Master2.jpg">
            <a:extLst>
              <a:ext uri="{FF2B5EF4-FFF2-40B4-BE49-F238E27FC236}">
                <a16:creationId xmlns:a16="http://schemas.microsoft.com/office/drawing/2014/main" id="{71596AF0-FCAB-0290-CF51-E9372BE8F9C3}"/>
              </a:ext>
            </a:extLst>
          </p:cNvPr>
          <p:cNvPicPr>
            <a:picLocks noChangeAspect="1"/>
          </p:cNvPicPr>
          <p:nvPr userDrawn="1"/>
        </p:nvPicPr>
        <p:blipFill>
          <a:blip r:embed="rId2">
            <a:extLst>
              <a:ext uri="{28A0092B-C50C-407E-A947-70E740481C1C}">
                <a14:useLocalDpi xmlns:a14="http://schemas.microsoft.com/office/drawing/2010/main" val="0"/>
              </a:ext>
            </a:extLst>
          </a:blip>
          <a:srcRect l="70879" t="2636" r="1667" b="85221"/>
          <a:stretch>
            <a:fillRect/>
          </a:stretch>
        </p:blipFill>
        <p:spPr>
          <a:xfrm>
            <a:off x="7226836" y="339302"/>
            <a:ext cx="1852509" cy="614559"/>
          </a:xfrm>
          <a:prstGeom prst="rect">
            <a:avLst/>
          </a:prstGeom>
        </p:spPr>
      </p:pic>
      <p:sp>
        <p:nvSpPr>
          <p:cNvPr id="12" name="Title 1">
            <a:extLst>
              <a:ext uri="{FF2B5EF4-FFF2-40B4-BE49-F238E27FC236}">
                <a16:creationId xmlns:a16="http://schemas.microsoft.com/office/drawing/2014/main" id="{9D8FFE4E-68E4-B575-7FA5-61D9F9344F80}"/>
              </a:ext>
            </a:extLst>
          </p:cNvPr>
          <p:cNvSpPr>
            <a:spLocks noGrp="1"/>
          </p:cNvSpPr>
          <p:nvPr>
            <p:ph type="title"/>
          </p:nvPr>
        </p:nvSpPr>
        <p:spPr>
          <a:xfrm>
            <a:off x="600075" y="1057413"/>
            <a:ext cx="7886700" cy="660786"/>
          </a:xfrm>
          <a:prstGeom prst="rect">
            <a:avLst/>
          </a:prstGeom>
        </p:spPr>
        <p:txBody>
          <a:bodyPr anchor="b" anchorCtr="0"/>
          <a:lstStyle>
            <a:lvl1pPr>
              <a:defRPr sz="2400" b="1">
                <a:solidFill>
                  <a:schemeClr val="accent1">
                    <a:lumMod val="75000"/>
                  </a:schemeClr>
                </a:solidFill>
                <a:latin typeface="Arial" panose="020B0604020202020204" pitchFamily="34" charset="0"/>
                <a:cs typeface="Arial" panose="020B0604020202020204" pitchFamily="34" charset="0"/>
              </a:defRPr>
            </a:lvl1pPr>
          </a:lstStyle>
          <a:p>
            <a:r>
              <a:rPr lang="en-US"/>
              <a:t>Click to edit Master title style</a:t>
            </a:r>
            <a:endParaRPr lang="en-GB"/>
          </a:p>
        </p:txBody>
      </p:sp>
      <p:cxnSp>
        <p:nvCxnSpPr>
          <p:cNvPr id="14" name="Straight Connector 13">
            <a:extLst>
              <a:ext uri="{FF2B5EF4-FFF2-40B4-BE49-F238E27FC236}">
                <a16:creationId xmlns:a16="http://schemas.microsoft.com/office/drawing/2014/main" id="{C36C1C3A-27AA-66C9-8EA6-E62124C258C2}"/>
              </a:ext>
            </a:extLst>
          </p:cNvPr>
          <p:cNvCxnSpPr>
            <a:cxnSpLocks/>
          </p:cNvCxnSpPr>
          <p:nvPr userDrawn="1"/>
        </p:nvCxnSpPr>
        <p:spPr>
          <a:xfrm>
            <a:off x="655093" y="1207596"/>
            <a:ext cx="8488907" cy="0"/>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F875282-02CF-E332-886E-BE0476E8B0F0}"/>
              </a:ext>
            </a:extLst>
          </p:cNvPr>
          <p:cNvCxnSpPr>
            <a:cxnSpLocks/>
          </p:cNvCxnSpPr>
          <p:nvPr userDrawn="1"/>
        </p:nvCxnSpPr>
        <p:spPr>
          <a:xfrm>
            <a:off x="7095803" y="6445930"/>
            <a:ext cx="1902690"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C9FB602-A979-ACD3-458C-A02A72C9AE00}"/>
              </a:ext>
            </a:extLst>
          </p:cNvPr>
          <p:cNvSpPr txBox="1"/>
          <p:nvPr userDrawn="1"/>
        </p:nvSpPr>
        <p:spPr>
          <a:xfrm>
            <a:off x="886790" y="6184320"/>
            <a:ext cx="8192555" cy="261610"/>
          </a:xfrm>
          <a:prstGeom prst="rect">
            <a:avLst/>
          </a:prstGeom>
          <a:noFill/>
        </p:spPr>
        <p:txBody>
          <a:bodyPr wrap="square" rtlCol="0">
            <a:spAutoFit/>
          </a:bodyPr>
          <a:lstStyle/>
          <a:p>
            <a:pPr algn="r"/>
            <a:r>
              <a:rPr lang="en-GB" sz="1100" b="1">
                <a:solidFill>
                  <a:schemeClr val="accent1">
                    <a:lumMod val="50000"/>
                  </a:schemeClr>
                </a:solidFill>
              </a:rPr>
              <a:t>Source</a:t>
            </a:r>
          </a:p>
        </p:txBody>
      </p:sp>
    </p:spTree>
    <p:extLst>
      <p:ext uri="{BB962C8B-B14F-4D97-AF65-F5344CB8AC3E}">
        <p14:creationId xmlns:p14="http://schemas.microsoft.com/office/powerpoint/2010/main" val="24424315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igh_Graphic">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CF8CFE5-6488-5F4E-11CB-9E7546B10B86}"/>
              </a:ext>
            </a:extLst>
          </p:cNvPr>
          <p:cNvSpPr/>
          <p:nvPr userDrawn="1"/>
        </p:nvSpPr>
        <p:spPr>
          <a:xfrm>
            <a:off x="0" y="0"/>
            <a:ext cx="914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descr="HCPC-Powerpoint-Master2.jpg">
            <a:extLst>
              <a:ext uri="{FF2B5EF4-FFF2-40B4-BE49-F238E27FC236}">
                <a16:creationId xmlns:a16="http://schemas.microsoft.com/office/drawing/2014/main" id="{01CFE542-5807-134F-7F2F-A295D7481311}"/>
              </a:ext>
            </a:extLst>
          </p:cNvPr>
          <p:cNvPicPr>
            <a:picLocks noChangeAspect="1"/>
          </p:cNvPicPr>
          <p:nvPr userDrawn="1"/>
        </p:nvPicPr>
        <p:blipFill>
          <a:blip r:embed="rId2">
            <a:extLst>
              <a:ext uri="{28A0092B-C50C-407E-A947-70E740481C1C}">
                <a14:useLocalDpi xmlns:a14="http://schemas.microsoft.com/office/drawing/2010/main" val="0"/>
              </a:ext>
            </a:extLst>
          </a:blip>
          <a:srcRect l="70879" t="2636" r="1667" b="85221"/>
          <a:stretch>
            <a:fillRect/>
          </a:stretch>
        </p:blipFill>
        <p:spPr>
          <a:xfrm>
            <a:off x="7226836" y="339302"/>
            <a:ext cx="1852509" cy="614559"/>
          </a:xfrm>
          <a:prstGeom prst="rect">
            <a:avLst/>
          </a:prstGeom>
        </p:spPr>
      </p:pic>
      <p:sp>
        <p:nvSpPr>
          <p:cNvPr id="12" name="Title 1">
            <a:extLst>
              <a:ext uri="{FF2B5EF4-FFF2-40B4-BE49-F238E27FC236}">
                <a16:creationId xmlns:a16="http://schemas.microsoft.com/office/drawing/2014/main" id="{D4E043ED-C683-74EE-DAAD-498F6503C023}"/>
              </a:ext>
            </a:extLst>
          </p:cNvPr>
          <p:cNvSpPr>
            <a:spLocks noGrp="1"/>
          </p:cNvSpPr>
          <p:nvPr>
            <p:ph type="title"/>
          </p:nvPr>
        </p:nvSpPr>
        <p:spPr>
          <a:xfrm>
            <a:off x="595197" y="1027750"/>
            <a:ext cx="7886700" cy="660786"/>
          </a:xfrm>
          <a:prstGeom prst="rect">
            <a:avLst/>
          </a:prstGeom>
        </p:spPr>
        <p:txBody>
          <a:bodyPr anchor="b" anchorCtr="0"/>
          <a:lstStyle>
            <a:lvl1pPr>
              <a:defRPr sz="2400" b="1">
                <a:solidFill>
                  <a:schemeClr val="accent1">
                    <a:lumMod val="75000"/>
                  </a:schemeClr>
                </a:solidFill>
                <a:latin typeface="Arial" panose="020B0604020202020204" pitchFamily="34" charset="0"/>
                <a:cs typeface="Arial" panose="020B0604020202020204" pitchFamily="34" charset="0"/>
              </a:defRPr>
            </a:lvl1pPr>
          </a:lstStyle>
          <a:p>
            <a:r>
              <a:rPr lang="en-US"/>
              <a:t>Click to edit Master title style</a:t>
            </a:r>
            <a:endParaRPr lang="en-GB"/>
          </a:p>
        </p:txBody>
      </p:sp>
      <p:cxnSp>
        <p:nvCxnSpPr>
          <p:cNvPr id="14" name="Straight Connector 13">
            <a:extLst>
              <a:ext uri="{FF2B5EF4-FFF2-40B4-BE49-F238E27FC236}">
                <a16:creationId xmlns:a16="http://schemas.microsoft.com/office/drawing/2014/main" id="{83FBA43B-67C3-0F0C-2697-EC3E1C33DCC7}"/>
              </a:ext>
            </a:extLst>
          </p:cNvPr>
          <p:cNvCxnSpPr>
            <a:cxnSpLocks/>
          </p:cNvCxnSpPr>
          <p:nvPr userDrawn="1"/>
        </p:nvCxnSpPr>
        <p:spPr>
          <a:xfrm>
            <a:off x="655093" y="1207596"/>
            <a:ext cx="8488907" cy="0"/>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ext Placeholder 3">
            <a:extLst>
              <a:ext uri="{FF2B5EF4-FFF2-40B4-BE49-F238E27FC236}">
                <a16:creationId xmlns:a16="http://schemas.microsoft.com/office/drawing/2014/main" id="{699DDE72-04A3-1232-C64A-97033CCAE019}"/>
              </a:ext>
            </a:extLst>
          </p:cNvPr>
          <p:cNvSpPr>
            <a:spLocks noGrp="1"/>
          </p:cNvSpPr>
          <p:nvPr>
            <p:ph type="body" sz="quarter" idx="11"/>
          </p:nvPr>
        </p:nvSpPr>
        <p:spPr>
          <a:xfrm>
            <a:off x="951345" y="6519820"/>
            <a:ext cx="8100000" cy="216000"/>
          </a:xfrm>
        </p:spPr>
        <p:txBody>
          <a:bodyPr anchor="ctr">
            <a:normAutofit/>
          </a:bodyPr>
          <a:lstStyle>
            <a:lvl1pPr marL="0" indent="0" algn="r">
              <a:buNone/>
              <a:defRPr sz="1200"/>
            </a:lvl1pPr>
          </a:lstStyle>
          <a:p>
            <a:pPr lvl="0"/>
            <a:endParaRPr lang="en-GB"/>
          </a:p>
        </p:txBody>
      </p:sp>
      <p:cxnSp>
        <p:nvCxnSpPr>
          <p:cNvPr id="16" name="Straight Connector 15">
            <a:extLst>
              <a:ext uri="{FF2B5EF4-FFF2-40B4-BE49-F238E27FC236}">
                <a16:creationId xmlns:a16="http://schemas.microsoft.com/office/drawing/2014/main" id="{8614DB92-A63C-755B-0028-E96EC9DBB118}"/>
              </a:ext>
            </a:extLst>
          </p:cNvPr>
          <p:cNvCxnSpPr>
            <a:cxnSpLocks/>
          </p:cNvCxnSpPr>
          <p:nvPr userDrawn="1"/>
        </p:nvCxnSpPr>
        <p:spPr>
          <a:xfrm>
            <a:off x="7095803" y="6463348"/>
            <a:ext cx="1902690"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A5E41B4-40CF-9757-026B-BEE835519584}"/>
              </a:ext>
            </a:extLst>
          </p:cNvPr>
          <p:cNvSpPr txBox="1"/>
          <p:nvPr userDrawn="1"/>
        </p:nvSpPr>
        <p:spPr>
          <a:xfrm>
            <a:off x="886790" y="6201738"/>
            <a:ext cx="8192555" cy="261610"/>
          </a:xfrm>
          <a:prstGeom prst="rect">
            <a:avLst/>
          </a:prstGeom>
          <a:noFill/>
        </p:spPr>
        <p:txBody>
          <a:bodyPr wrap="square" rtlCol="0">
            <a:spAutoFit/>
          </a:bodyPr>
          <a:lstStyle/>
          <a:p>
            <a:pPr algn="r"/>
            <a:r>
              <a:rPr lang="en-GB" sz="1100" b="1">
                <a:solidFill>
                  <a:schemeClr val="accent1">
                    <a:lumMod val="50000"/>
                  </a:schemeClr>
                </a:solidFill>
              </a:rPr>
              <a:t>Source</a:t>
            </a:r>
          </a:p>
        </p:txBody>
      </p:sp>
    </p:spTree>
    <p:extLst>
      <p:ext uri="{BB962C8B-B14F-4D97-AF65-F5344CB8AC3E}">
        <p14:creationId xmlns:p14="http://schemas.microsoft.com/office/powerpoint/2010/main" val="2568114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505B0A7-0504-0A94-E173-D1E758952810}"/>
              </a:ext>
            </a:extLst>
          </p:cNvPr>
          <p:cNvSpPr/>
          <p:nvPr userDrawn="1"/>
        </p:nvSpPr>
        <p:spPr>
          <a:xfrm>
            <a:off x="0" y="0"/>
            <a:ext cx="914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HCPC-Powerpoint-Master2.jpg">
            <a:extLst>
              <a:ext uri="{FF2B5EF4-FFF2-40B4-BE49-F238E27FC236}">
                <a16:creationId xmlns:a16="http://schemas.microsoft.com/office/drawing/2014/main" id="{6F2E15BF-61C8-A72D-3AB8-E0F848D220A8}"/>
              </a:ext>
            </a:extLst>
          </p:cNvPr>
          <p:cNvPicPr>
            <a:picLocks noChangeAspect="1"/>
          </p:cNvPicPr>
          <p:nvPr userDrawn="1"/>
        </p:nvPicPr>
        <p:blipFill>
          <a:blip r:embed="rId2">
            <a:extLst>
              <a:ext uri="{28A0092B-C50C-407E-A947-70E740481C1C}">
                <a14:useLocalDpi xmlns:a14="http://schemas.microsoft.com/office/drawing/2010/main" val="0"/>
              </a:ext>
            </a:extLst>
          </a:blip>
          <a:srcRect l="70879" t="2636" r="1667" b="85221"/>
          <a:stretch>
            <a:fillRect/>
          </a:stretch>
        </p:blipFill>
        <p:spPr>
          <a:xfrm>
            <a:off x="7226836" y="339302"/>
            <a:ext cx="1852509" cy="614559"/>
          </a:xfrm>
          <a:prstGeom prst="rect">
            <a:avLst/>
          </a:prstGeom>
        </p:spPr>
      </p:pic>
      <p:cxnSp>
        <p:nvCxnSpPr>
          <p:cNvPr id="11" name="Straight Connector 10">
            <a:extLst>
              <a:ext uri="{FF2B5EF4-FFF2-40B4-BE49-F238E27FC236}">
                <a16:creationId xmlns:a16="http://schemas.microsoft.com/office/drawing/2014/main" id="{6D79A88A-C167-10A6-2A22-48F3DE8129BB}"/>
              </a:ext>
            </a:extLst>
          </p:cNvPr>
          <p:cNvCxnSpPr>
            <a:cxnSpLocks/>
          </p:cNvCxnSpPr>
          <p:nvPr userDrawn="1"/>
        </p:nvCxnSpPr>
        <p:spPr>
          <a:xfrm>
            <a:off x="655093" y="1207596"/>
            <a:ext cx="8488907" cy="0"/>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77979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20E8B5-E894-56BB-E2A3-D48128AC7A45}"/>
              </a:ext>
            </a:extLst>
          </p:cNvPr>
          <p:cNvSpPr/>
          <p:nvPr userDrawn="1"/>
        </p:nvSpPr>
        <p:spPr>
          <a:xfrm>
            <a:off x="0" y="0"/>
            <a:ext cx="914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idx="1"/>
          </p:nvPr>
        </p:nvSpPr>
        <p:spPr>
          <a:xfrm>
            <a:off x="3964259" y="1792483"/>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4" name="Text Placeholder 3"/>
          <p:cNvSpPr>
            <a:spLocks noGrp="1"/>
          </p:cNvSpPr>
          <p:nvPr>
            <p:ph type="body" sz="half" idx="2"/>
          </p:nvPr>
        </p:nvSpPr>
        <p:spPr>
          <a:xfrm>
            <a:off x="595197" y="2854519"/>
            <a:ext cx="2949178" cy="3811588"/>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Title 1">
            <a:extLst>
              <a:ext uri="{FF2B5EF4-FFF2-40B4-BE49-F238E27FC236}">
                <a16:creationId xmlns:a16="http://schemas.microsoft.com/office/drawing/2014/main" id="{81E042A0-DB83-385C-10E1-55E0BBF366B1}"/>
              </a:ext>
            </a:extLst>
          </p:cNvPr>
          <p:cNvSpPr>
            <a:spLocks noGrp="1"/>
          </p:cNvSpPr>
          <p:nvPr>
            <p:ph type="title"/>
          </p:nvPr>
        </p:nvSpPr>
        <p:spPr>
          <a:xfrm>
            <a:off x="566622" y="1096867"/>
            <a:ext cx="7886700" cy="660786"/>
          </a:xfrm>
          <a:prstGeom prst="rect">
            <a:avLst/>
          </a:prstGeom>
        </p:spPr>
        <p:txBody>
          <a:bodyPr anchor="b" anchorCtr="0"/>
          <a:lstStyle>
            <a:lvl1pPr>
              <a:defRPr sz="2400" b="1">
                <a:solidFill>
                  <a:schemeClr val="accent1">
                    <a:lumMod val="75000"/>
                  </a:schemeClr>
                </a:solidFill>
                <a:latin typeface="Arial" panose="020B0604020202020204" pitchFamily="34" charset="0"/>
                <a:cs typeface="Arial" panose="020B0604020202020204" pitchFamily="34" charset="0"/>
              </a:defRPr>
            </a:lvl1pPr>
          </a:lstStyle>
          <a:p>
            <a:r>
              <a:rPr lang="en-US"/>
              <a:t>Click to edit Master title style</a:t>
            </a:r>
            <a:endParaRPr lang="en-GB"/>
          </a:p>
        </p:txBody>
      </p:sp>
      <p:cxnSp>
        <p:nvCxnSpPr>
          <p:cNvPr id="7" name="Straight Connector 6">
            <a:extLst>
              <a:ext uri="{FF2B5EF4-FFF2-40B4-BE49-F238E27FC236}">
                <a16:creationId xmlns:a16="http://schemas.microsoft.com/office/drawing/2014/main" id="{A993AD5A-4445-85A1-23C7-6757103C9C5F}"/>
              </a:ext>
            </a:extLst>
          </p:cNvPr>
          <p:cNvCxnSpPr>
            <a:cxnSpLocks/>
          </p:cNvCxnSpPr>
          <p:nvPr userDrawn="1"/>
        </p:nvCxnSpPr>
        <p:spPr>
          <a:xfrm>
            <a:off x="655093" y="1207596"/>
            <a:ext cx="8488907" cy="0"/>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01200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175424" y="1812617"/>
            <a:ext cx="4629150" cy="4873625"/>
          </a:xfrm>
        </p:spPr>
        <p:txBody>
          <a:bodyPr>
            <a:normAutofit/>
          </a:bodyPr>
          <a:lstStyle>
            <a:lvl1pPr>
              <a:defRPr sz="1500"/>
            </a:lvl1pPr>
            <a:lvl2pPr>
              <a:defRPr sz="150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595197" y="2810107"/>
            <a:ext cx="2983822" cy="3661047"/>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Title 1"/>
          <p:cNvSpPr>
            <a:spLocks noGrp="1"/>
          </p:cNvSpPr>
          <p:nvPr>
            <p:ph type="title"/>
          </p:nvPr>
        </p:nvSpPr>
        <p:spPr>
          <a:xfrm>
            <a:off x="595197" y="1792482"/>
            <a:ext cx="3369062" cy="660786"/>
          </a:xfrm>
          <a:prstGeom prst="rect">
            <a:avLst/>
          </a:prstGeom>
        </p:spPr>
        <p:txBody>
          <a:bodyPr/>
          <a:lstStyle>
            <a:lvl1pPr>
              <a:defRPr sz="1500" b="1">
                <a:solidFill>
                  <a:schemeClr val="accent1">
                    <a:lumMod val="50000"/>
                  </a:schemeClr>
                </a:solidFill>
                <a:latin typeface="Arial" panose="020B0604020202020204" pitchFamily="34"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15723280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HCPC-Powerpoint-Master2.jpg">
            <a:extLst>
              <a:ext uri="{FF2B5EF4-FFF2-40B4-BE49-F238E27FC236}">
                <a16:creationId xmlns:a16="http://schemas.microsoft.com/office/drawing/2014/main" id="{714F0D31-2A1C-CE11-2F42-1FA1311C76E6}"/>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628650" y="1851103"/>
            <a:ext cx="7886700" cy="475041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0456493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4" r:id="rId5"/>
    <p:sldLayoutId id="2147483685" r:id="rId6"/>
    <p:sldLayoutId id="2147483681" r:id="rId7"/>
    <p:sldLayoutId id="2147483682" r:id="rId8"/>
    <p:sldLayoutId id="2147483683" r:id="rId9"/>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950" kern="1200">
          <a:solidFill>
            <a:schemeClr val="accent1">
              <a:lumMod val="50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650" kern="1200">
          <a:solidFill>
            <a:schemeClr val="accent1">
              <a:lumMod val="50000"/>
            </a:schemeClr>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1">
              <a:lumMod val="50000"/>
            </a:schemeClr>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hcpc-uk.org/resources/information/principles-for-preceptorship/differences-between-preceptorship-and-other-forms-of-suppor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hyperlink" Target="https://www.hcpc-uk.org/standards/meeting-our-standards/supervision-leadership-and-culture/supervision/approaching-supervision/key-characteristics-of-effective-supervisio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hcpc-uk.org/standards/meeting-our-standards/supervision-leadership-and-culture/supervision/what-our-standards-say/"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7F842-5507-7BD3-EC4D-972DE755EC9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3D2675E-BECF-84DC-36D8-B978A727C6D0}"/>
              </a:ext>
            </a:extLst>
          </p:cNvPr>
          <p:cNvSpPr>
            <a:spLocks noGrp="1"/>
          </p:cNvSpPr>
          <p:nvPr>
            <p:ph type="ctrTitle"/>
          </p:nvPr>
        </p:nvSpPr>
        <p:spPr>
          <a:xfrm>
            <a:off x="591016" y="2857094"/>
            <a:ext cx="8140390" cy="1527016"/>
          </a:xfrm>
        </p:spPr>
        <p:txBody>
          <a:bodyPr/>
          <a:lstStyle/>
          <a:p>
            <a:r>
              <a:rPr lang="en-US" dirty="0"/>
              <a:t>Supervision at advanced levels of practice: what the standards say and reflective questions to guide practice</a:t>
            </a:r>
            <a:br>
              <a:rPr lang="en-US" dirty="0"/>
            </a:br>
            <a:endParaRPr lang="en-GB" dirty="0"/>
          </a:p>
        </p:txBody>
      </p:sp>
      <p:sp>
        <p:nvSpPr>
          <p:cNvPr id="2" name="Text Placeholder 14">
            <a:extLst>
              <a:ext uri="{FF2B5EF4-FFF2-40B4-BE49-F238E27FC236}">
                <a16:creationId xmlns:a16="http://schemas.microsoft.com/office/drawing/2014/main" id="{527E8EBE-E9B6-6722-14D8-8E06B2ED76A3}"/>
              </a:ext>
            </a:extLst>
          </p:cNvPr>
          <p:cNvSpPr txBox="1">
            <a:spLocks/>
          </p:cNvSpPr>
          <p:nvPr/>
        </p:nvSpPr>
        <p:spPr>
          <a:xfrm>
            <a:off x="591016" y="4781753"/>
            <a:ext cx="8140390" cy="590550"/>
          </a:xfrm>
          <a:prstGeom prst="rect">
            <a:avLst/>
          </a:prstGeom>
        </p:spPr>
        <p:txBody>
          <a:bodyPr vert="horz" lIns="0" tIns="0" rIns="0" bIns="0" rtlCol="0" anchor="t">
            <a:noAutofit/>
          </a:bodyPr>
          <a:lstStyle>
            <a:lvl1pPr marL="0" indent="0" algn="l" defTabSz="685800" rtl="0" eaLnBrk="1" latinLnBrk="0" hangingPunct="1">
              <a:lnSpc>
                <a:spcPct val="90000"/>
              </a:lnSpc>
              <a:spcBef>
                <a:spcPts val="750"/>
              </a:spcBef>
              <a:buFont typeface="Arial" panose="020B0604020202020204" pitchFamily="34" charset="0"/>
              <a:buNone/>
              <a:defRPr sz="1650"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650" kern="1200">
                <a:solidFill>
                  <a:schemeClr val="accent1">
                    <a:lumMod val="50000"/>
                  </a:schemeClr>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1">
                    <a:lumMod val="50000"/>
                  </a:schemeClr>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a:latin typeface="Arial"/>
                <a:cs typeface="Arial"/>
              </a:rPr>
              <a:t>This resource is for use by HCPC registrants working at advanced levels of </a:t>
            </a:r>
            <a:r>
              <a:rPr lang="en-US" sz="1800" dirty="0">
                <a:latin typeface="Arial"/>
                <a:cs typeface="Arial"/>
              </a:rPr>
              <a:t>practice and those supporting this workforce.  If using within your own presentations, please reference the original source. Some slides have additional notes provided which can also be used in your own work, with source recognition.</a:t>
            </a:r>
            <a:endParaRPr lang="en-US"/>
          </a:p>
          <a:p>
            <a:endParaRPr lang="en-US" sz="1800" dirty="0"/>
          </a:p>
        </p:txBody>
      </p:sp>
      <p:sp>
        <p:nvSpPr>
          <p:cNvPr id="3" name="TextBox 2">
            <a:extLst>
              <a:ext uri="{FF2B5EF4-FFF2-40B4-BE49-F238E27FC236}">
                <a16:creationId xmlns:a16="http://schemas.microsoft.com/office/drawing/2014/main" id="{407481E7-A2A0-C749-49FC-CBCFD05A4317}"/>
              </a:ext>
            </a:extLst>
          </p:cNvPr>
          <p:cNvSpPr txBox="1"/>
          <p:nvPr/>
        </p:nvSpPr>
        <p:spPr>
          <a:xfrm>
            <a:off x="503930" y="6360497"/>
            <a:ext cx="2199190" cy="369332"/>
          </a:xfrm>
          <a:prstGeom prst="rect">
            <a:avLst/>
          </a:prstGeom>
          <a:noFill/>
        </p:spPr>
        <p:txBody>
          <a:bodyPr wrap="square" rtlCol="0">
            <a:spAutoFit/>
          </a:bodyPr>
          <a:lstStyle/>
          <a:p>
            <a:r>
              <a:rPr lang="en-GB">
                <a:solidFill>
                  <a:schemeClr val="bg1"/>
                </a:solidFill>
              </a:rPr>
              <a:t>March 2026</a:t>
            </a:r>
          </a:p>
        </p:txBody>
      </p:sp>
    </p:spTree>
    <p:extLst>
      <p:ext uri="{BB962C8B-B14F-4D97-AF65-F5344CB8AC3E}">
        <p14:creationId xmlns:p14="http://schemas.microsoft.com/office/powerpoint/2010/main" val="12531327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B1472-7911-0407-9009-4951E8E5CC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F4FFA5-6360-1107-6C37-8212C1F4D17F}"/>
              </a:ext>
            </a:extLst>
          </p:cNvPr>
          <p:cNvSpPr>
            <a:spLocks noGrp="1"/>
          </p:cNvSpPr>
          <p:nvPr>
            <p:ph type="title"/>
          </p:nvPr>
        </p:nvSpPr>
        <p:spPr>
          <a:xfrm>
            <a:off x="595197" y="1029515"/>
            <a:ext cx="7886700" cy="660786"/>
          </a:xfrm>
          <a:prstGeom prst="rect">
            <a:avLst/>
          </a:prstGeom>
        </p:spPr>
        <p:txBody>
          <a:bodyPr>
            <a:normAutofit/>
          </a:bodyPr>
          <a:lstStyle/>
          <a:p>
            <a:r>
              <a:rPr lang="en-GB"/>
              <a:t>What supervision is not</a:t>
            </a:r>
          </a:p>
        </p:txBody>
      </p:sp>
      <p:sp>
        <p:nvSpPr>
          <p:cNvPr id="3" name="Content Placeholder 2">
            <a:extLst>
              <a:ext uri="{FF2B5EF4-FFF2-40B4-BE49-F238E27FC236}">
                <a16:creationId xmlns:a16="http://schemas.microsoft.com/office/drawing/2014/main" id="{C30CAF49-0BC5-5072-6A1B-57CADA563AA1}"/>
              </a:ext>
            </a:extLst>
          </p:cNvPr>
          <p:cNvSpPr>
            <a:spLocks noGrp="1"/>
          </p:cNvSpPr>
          <p:nvPr>
            <p:ph idx="1"/>
          </p:nvPr>
        </p:nvSpPr>
        <p:spPr>
          <a:xfrm>
            <a:off x="753979" y="1967300"/>
            <a:ext cx="7325496" cy="3384884"/>
          </a:xfrm>
        </p:spPr>
        <p:txBody>
          <a:bodyPr>
            <a:noAutofit/>
          </a:bodyPr>
          <a:lstStyle/>
          <a:p>
            <a:pPr marL="0" indent="0">
              <a:lnSpc>
                <a:spcPct val="125000"/>
              </a:lnSpc>
              <a:spcBef>
                <a:spcPts val="0"/>
              </a:spcBef>
              <a:spcAft>
                <a:spcPts val="750"/>
              </a:spcAft>
              <a:buNone/>
            </a:pPr>
            <a:r>
              <a:rPr lang="en-GB" dirty="0"/>
              <a:t>There are different types of professional development support that should not be confused with supervision:</a:t>
            </a:r>
          </a:p>
          <a:p>
            <a:pPr>
              <a:lnSpc>
                <a:spcPct val="125000"/>
              </a:lnSpc>
              <a:spcBef>
                <a:spcPts val="0"/>
              </a:spcBef>
              <a:spcAft>
                <a:spcPts val="750"/>
              </a:spcAft>
            </a:pPr>
            <a:r>
              <a:rPr lang="en-GB" dirty="0"/>
              <a:t>Preceptorship</a:t>
            </a:r>
          </a:p>
          <a:p>
            <a:pPr>
              <a:lnSpc>
                <a:spcPct val="125000"/>
              </a:lnSpc>
              <a:spcBef>
                <a:spcPts val="0"/>
              </a:spcBef>
              <a:spcAft>
                <a:spcPts val="750"/>
              </a:spcAft>
            </a:pPr>
            <a:r>
              <a:rPr lang="en-GB" dirty="0"/>
              <a:t>Induction / onboarding</a:t>
            </a:r>
          </a:p>
          <a:p>
            <a:pPr>
              <a:lnSpc>
                <a:spcPct val="125000"/>
              </a:lnSpc>
              <a:spcBef>
                <a:spcPts val="0"/>
              </a:spcBef>
              <a:spcAft>
                <a:spcPts val="750"/>
              </a:spcAft>
            </a:pPr>
            <a:r>
              <a:rPr lang="en-GB" dirty="0"/>
              <a:t>Probation</a:t>
            </a:r>
          </a:p>
          <a:p>
            <a:pPr>
              <a:lnSpc>
                <a:spcPct val="125000"/>
              </a:lnSpc>
              <a:spcBef>
                <a:spcPts val="0"/>
              </a:spcBef>
              <a:spcAft>
                <a:spcPts val="750"/>
              </a:spcAft>
            </a:pPr>
            <a:r>
              <a:rPr lang="en-GB" dirty="0"/>
              <a:t>Mentoring</a:t>
            </a:r>
          </a:p>
          <a:p>
            <a:pPr>
              <a:lnSpc>
                <a:spcPct val="125000"/>
              </a:lnSpc>
              <a:spcBef>
                <a:spcPts val="0"/>
              </a:spcBef>
              <a:spcAft>
                <a:spcPts val="750"/>
              </a:spcAft>
            </a:pPr>
            <a:r>
              <a:rPr lang="en-GB" dirty="0"/>
              <a:t>Counselling</a:t>
            </a:r>
          </a:p>
        </p:txBody>
      </p:sp>
      <p:sp>
        <p:nvSpPr>
          <p:cNvPr id="4" name="TextBox 3">
            <a:extLst>
              <a:ext uri="{FF2B5EF4-FFF2-40B4-BE49-F238E27FC236}">
                <a16:creationId xmlns:a16="http://schemas.microsoft.com/office/drawing/2014/main" id="{7F9E7511-FEA3-1D93-0420-CEFBC4AFCC53}"/>
              </a:ext>
            </a:extLst>
          </p:cNvPr>
          <p:cNvSpPr txBox="1"/>
          <p:nvPr/>
        </p:nvSpPr>
        <p:spPr>
          <a:xfrm>
            <a:off x="264632" y="5932651"/>
            <a:ext cx="2295687" cy="276999"/>
          </a:xfrm>
          <a:prstGeom prst="rect">
            <a:avLst/>
          </a:prstGeom>
          <a:noFill/>
        </p:spPr>
        <p:txBody>
          <a:bodyPr wrap="square" rtlCol="0">
            <a:spAutoFit/>
          </a:bodyPr>
          <a:lstStyle/>
          <a:p>
            <a:r>
              <a:rPr lang="en-GB" sz="1200" b="1" dirty="0">
                <a:solidFill>
                  <a:schemeClr val="accent1">
                    <a:lumMod val="50000"/>
                  </a:schemeClr>
                </a:solidFill>
              </a:rPr>
              <a:t>For further details: </a:t>
            </a:r>
          </a:p>
        </p:txBody>
      </p:sp>
      <p:sp>
        <p:nvSpPr>
          <p:cNvPr id="6" name="TextBox 5">
            <a:extLst>
              <a:ext uri="{FF2B5EF4-FFF2-40B4-BE49-F238E27FC236}">
                <a16:creationId xmlns:a16="http://schemas.microsoft.com/office/drawing/2014/main" id="{3B1C64E0-A589-5B48-267D-6F9D703EE119}"/>
              </a:ext>
            </a:extLst>
          </p:cNvPr>
          <p:cNvSpPr txBox="1"/>
          <p:nvPr/>
        </p:nvSpPr>
        <p:spPr>
          <a:xfrm>
            <a:off x="264633" y="6209650"/>
            <a:ext cx="8217264" cy="276999"/>
          </a:xfrm>
          <a:prstGeom prst="rect">
            <a:avLst/>
          </a:prstGeom>
          <a:noFill/>
        </p:spPr>
        <p:txBody>
          <a:bodyPr wrap="square">
            <a:spAutoFit/>
          </a:bodyPr>
          <a:lstStyle/>
          <a:p>
            <a:pPr indent="0">
              <a:buNone/>
            </a:pPr>
            <a:r>
              <a:rPr lang="en-GB" sz="1200">
                <a:hlinkClick r:id="rId3"/>
              </a:rPr>
              <a:t>Differences between preceptorship and other forms of support | The HCPC</a:t>
            </a:r>
            <a:endParaRPr lang="en-GB" sz="1200">
              <a:solidFill>
                <a:schemeClr val="tx1"/>
              </a:solidFill>
            </a:endParaRPr>
          </a:p>
        </p:txBody>
      </p:sp>
    </p:spTree>
    <p:extLst>
      <p:ext uri="{BB962C8B-B14F-4D97-AF65-F5344CB8AC3E}">
        <p14:creationId xmlns:p14="http://schemas.microsoft.com/office/powerpoint/2010/main" val="34560033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1AA43-841C-1806-7753-1D676AFEA6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52CB12-6A3B-EED9-CE6A-CE92193ACA13}"/>
              </a:ext>
            </a:extLst>
          </p:cNvPr>
          <p:cNvSpPr>
            <a:spLocks noGrp="1"/>
          </p:cNvSpPr>
          <p:nvPr>
            <p:ph type="title"/>
          </p:nvPr>
        </p:nvSpPr>
        <p:spPr>
          <a:xfrm>
            <a:off x="595197" y="1049544"/>
            <a:ext cx="7886700" cy="660786"/>
          </a:xfrm>
          <a:prstGeom prst="rect">
            <a:avLst/>
          </a:prstGeom>
        </p:spPr>
        <p:txBody>
          <a:bodyPr/>
          <a:lstStyle/>
          <a:p>
            <a:r>
              <a:rPr lang="en-GB"/>
              <a:t>Reflective questions and any further actions?</a:t>
            </a:r>
          </a:p>
        </p:txBody>
      </p:sp>
      <p:sp>
        <p:nvSpPr>
          <p:cNvPr id="4" name="Content Placeholder 2">
            <a:extLst>
              <a:ext uri="{FF2B5EF4-FFF2-40B4-BE49-F238E27FC236}">
                <a16:creationId xmlns:a16="http://schemas.microsoft.com/office/drawing/2014/main" id="{A98D8EC6-E5D5-116C-D8EC-B18795442CB5}"/>
              </a:ext>
            </a:extLst>
          </p:cNvPr>
          <p:cNvSpPr txBox="1">
            <a:spLocks/>
          </p:cNvSpPr>
          <p:nvPr/>
        </p:nvSpPr>
        <p:spPr>
          <a:xfrm>
            <a:off x="595197" y="5693813"/>
            <a:ext cx="7886700" cy="504967"/>
          </a:xfrm>
          <a:prstGeom prst="rect">
            <a:avLst/>
          </a:prstGeom>
        </p:spPr>
        <p:txBody>
          <a:bodyPr vert="horz" lIns="91440" tIns="45720" rIns="91440" bIns="45720" rtlCol="0">
            <a:normAutofit/>
          </a:bodyPr>
          <a:lstStyle>
            <a:lvl1pPr marL="171450" indent="-171450" algn="l" defTabSz="685800" rtl="0" eaLnBrk="1" latinLnBrk="0" hangingPunct="1">
              <a:lnSpc>
                <a:spcPct val="140000"/>
              </a:lnSpc>
              <a:spcBef>
                <a:spcPts val="750"/>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40000"/>
              </a:lnSpc>
              <a:spcBef>
                <a:spcPts val="375"/>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40000"/>
              </a:lnSpc>
              <a:spcBef>
                <a:spcPts val="375"/>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0" algn="ctr" defTabSz="685800" rtl="0" eaLnBrk="1" fontAlgn="auto" latinLnBrk="0" hangingPunct="1">
              <a:lnSpc>
                <a:spcPct val="140000"/>
              </a:lnSpc>
              <a:spcBef>
                <a:spcPts val="750"/>
              </a:spcBef>
              <a:spcAft>
                <a:spcPts val="1200"/>
              </a:spcAft>
              <a:buClrTx/>
              <a:buSzTx/>
              <a:buFont typeface="Arial" panose="020B0604020202020204" pitchFamily="34" charset="0"/>
              <a:buNone/>
              <a:tabLst/>
              <a:defRPr/>
            </a:pPr>
            <a:endParaRPr kumimoji="0" lang="en-GB" sz="2000" b="0" i="0" u="none" strike="noStrike" kern="1200" cap="none" spc="0" normalizeH="0" baseline="0" noProof="0">
              <a:ln>
                <a:noFill/>
              </a:ln>
              <a:solidFill>
                <a:srgbClr val="1961A3">
                  <a:lumMod val="75000"/>
                </a:srgbClr>
              </a:solidFill>
              <a:effectLst/>
              <a:uLnTx/>
              <a:uFillTx/>
              <a:latin typeface="Arial" panose="020B0604020202020204" pitchFamily="34" charset="0"/>
              <a:ea typeface="+mn-ea"/>
              <a:cs typeface="Arial" panose="020B0604020202020204" pitchFamily="34" charset="0"/>
            </a:endParaRPr>
          </a:p>
        </p:txBody>
      </p:sp>
      <p:grpSp>
        <p:nvGrpSpPr>
          <p:cNvPr id="22" name="Group 21">
            <a:extLst>
              <a:ext uri="{FF2B5EF4-FFF2-40B4-BE49-F238E27FC236}">
                <a16:creationId xmlns:a16="http://schemas.microsoft.com/office/drawing/2014/main" id="{C220B52F-23D1-6648-9571-B58FCD3C5717}"/>
              </a:ext>
            </a:extLst>
          </p:cNvPr>
          <p:cNvGrpSpPr/>
          <p:nvPr/>
        </p:nvGrpSpPr>
        <p:grpSpPr>
          <a:xfrm>
            <a:off x="748563" y="2150601"/>
            <a:ext cx="3378163" cy="4048179"/>
            <a:chOff x="3202396" y="2082298"/>
            <a:chExt cx="2555208" cy="3117499"/>
          </a:xfrm>
        </p:grpSpPr>
        <p:sp>
          <p:nvSpPr>
            <p:cNvPr id="11" name="Rectangle: Rounded Corners 10">
              <a:extLst>
                <a:ext uri="{FF2B5EF4-FFF2-40B4-BE49-F238E27FC236}">
                  <a16:creationId xmlns:a16="http://schemas.microsoft.com/office/drawing/2014/main" id="{45B5BAB1-9290-D287-1E7C-AD4EDB534A53}"/>
                </a:ext>
              </a:extLst>
            </p:cNvPr>
            <p:cNvSpPr/>
            <p:nvPr/>
          </p:nvSpPr>
          <p:spPr>
            <a:xfrm>
              <a:off x="3202396" y="2606723"/>
              <a:ext cx="2555208" cy="2593074"/>
            </a:xfrm>
            <a:prstGeom prst="roundRect">
              <a:avLst>
                <a:gd name="adj" fmla="val 8223"/>
              </a:avLst>
            </a:prstGeom>
            <a:solidFill>
              <a:schemeClr val="bg1"/>
            </a:solidFill>
            <a:ln w="22225">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Oval 7">
              <a:extLst>
                <a:ext uri="{FF2B5EF4-FFF2-40B4-BE49-F238E27FC236}">
                  <a16:creationId xmlns:a16="http://schemas.microsoft.com/office/drawing/2014/main" id="{E04E7A89-CE0B-E858-9A87-3F336E4A1733}"/>
                </a:ext>
              </a:extLst>
            </p:cNvPr>
            <p:cNvSpPr/>
            <p:nvPr/>
          </p:nvSpPr>
          <p:spPr>
            <a:xfrm>
              <a:off x="4056919" y="2082298"/>
              <a:ext cx="846162" cy="846162"/>
            </a:xfrm>
            <a:prstGeom prst="ellipse">
              <a:avLst/>
            </a:prstGeom>
            <a:solidFill>
              <a:schemeClr val="bg1"/>
            </a:solidFill>
            <a:ln w="22225">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Content Placeholder 2">
              <a:extLst>
                <a:ext uri="{FF2B5EF4-FFF2-40B4-BE49-F238E27FC236}">
                  <a16:creationId xmlns:a16="http://schemas.microsoft.com/office/drawing/2014/main" id="{61193A32-6717-62E6-DA34-2AD02CBBA0EB}"/>
                </a:ext>
              </a:extLst>
            </p:cNvPr>
            <p:cNvSpPr txBox="1">
              <a:spLocks/>
            </p:cNvSpPr>
            <p:nvPr/>
          </p:nvSpPr>
          <p:spPr>
            <a:xfrm>
              <a:off x="3295369" y="3390148"/>
              <a:ext cx="2369260" cy="1809649"/>
            </a:xfrm>
            <a:prstGeom prst="rect">
              <a:avLst/>
            </a:prstGeom>
          </p:spPr>
          <p:txBody>
            <a:bodyPr vert="horz" lIns="91440" tIns="45720" rIns="91440" bIns="45720" rtlCol="0">
              <a:noAutofit/>
            </a:bodyPr>
            <a:lstStyle>
              <a:lvl1pPr marL="171450" indent="-171450" algn="l" defTabSz="685800" rtl="0" eaLnBrk="1" latinLnBrk="0" hangingPunct="1">
                <a:lnSpc>
                  <a:spcPct val="140000"/>
                </a:lnSpc>
                <a:spcBef>
                  <a:spcPts val="750"/>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40000"/>
                </a:lnSpc>
                <a:spcBef>
                  <a:spcPts val="375"/>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40000"/>
                </a:lnSpc>
                <a:spcBef>
                  <a:spcPts val="375"/>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25000"/>
                </a:lnSpc>
                <a:spcBef>
                  <a:spcPts val="750"/>
                </a:spcBef>
                <a:spcAft>
                  <a:spcPts val="1200"/>
                </a:spcAft>
                <a:buClrTx/>
                <a:buSzTx/>
                <a:buFont typeface="Arial" panose="020B0604020202020204" pitchFamily="34" charset="0"/>
                <a:buNone/>
                <a:tabLst/>
                <a:defRPr/>
              </a:pPr>
              <a:r>
                <a:rPr lang="en-GB" sz="1600" dirty="0">
                  <a:solidFill>
                    <a:srgbClr val="1961A3">
                      <a:lumMod val="75000"/>
                    </a:srgbClr>
                  </a:solidFill>
                </a:rPr>
                <a:t>How do your current supervision arrangements support you across all four pillars of practice?</a:t>
              </a:r>
            </a:p>
          </p:txBody>
        </p:sp>
        <p:pic>
          <p:nvPicPr>
            <p:cNvPr id="15" name="Picture 14" descr="A line art of a chat bubble&#10;&#10;AI-generated content may be incorrect.">
              <a:extLst>
                <a:ext uri="{FF2B5EF4-FFF2-40B4-BE49-F238E27FC236}">
                  <a16:creationId xmlns:a16="http://schemas.microsoft.com/office/drawing/2014/main" id="{BFBA24D2-A404-A37E-B260-7543F4BC29FF}"/>
                </a:ext>
              </a:extLst>
            </p:cNvPr>
            <p:cNvPicPr>
              <a:picLocks noChangeAspect="1"/>
            </p:cNvPicPr>
            <p:nvPr/>
          </p:nvPicPr>
          <p:blipFill>
            <a:blip r:embed="rId3">
              <a:extLst>
                <a:ext uri="{28A0092B-C50C-407E-A947-70E740481C1C}">
                  <a14:useLocalDpi xmlns:a14="http://schemas.microsoft.com/office/drawing/2010/main" val="0"/>
                </a:ext>
              </a:extLst>
            </a:blip>
            <a:srcRect t="7890" b="9727"/>
            <a:stretch>
              <a:fillRect/>
            </a:stretch>
          </p:blipFill>
          <p:spPr>
            <a:xfrm>
              <a:off x="4206121" y="2291941"/>
              <a:ext cx="547759" cy="451259"/>
            </a:xfrm>
            <a:prstGeom prst="rect">
              <a:avLst/>
            </a:prstGeom>
          </p:spPr>
        </p:pic>
      </p:grpSp>
      <p:grpSp>
        <p:nvGrpSpPr>
          <p:cNvPr id="18" name="Group 17">
            <a:extLst>
              <a:ext uri="{FF2B5EF4-FFF2-40B4-BE49-F238E27FC236}">
                <a16:creationId xmlns:a16="http://schemas.microsoft.com/office/drawing/2014/main" id="{0BEBF0FD-57D4-0C28-A3CE-7CB41440C19F}"/>
              </a:ext>
            </a:extLst>
          </p:cNvPr>
          <p:cNvGrpSpPr/>
          <p:nvPr/>
        </p:nvGrpSpPr>
        <p:grpSpPr>
          <a:xfrm>
            <a:off x="5017275" y="2150601"/>
            <a:ext cx="3464622" cy="4048179"/>
            <a:chOff x="6073252" y="2082298"/>
            <a:chExt cx="2773239" cy="3117499"/>
          </a:xfrm>
        </p:grpSpPr>
        <p:sp>
          <p:nvSpPr>
            <p:cNvPr id="10" name="Rectangle: Rounded Corners 9">
              <a:extLst>
                <a:ext uri="{FF2B5EF4-FFF2-40B4-BE49-F238E27FC236}">
                  <a16:creationId xmlns:a16="http://schemas.microsoft.com/office/drawing/2014/main" id="{A9DF6091-8B0E-C884-7EAB-688318F9A838}"/>
                </a:ext>
              </a:extLst>
            </p:cNvPr>
            <p:cNvSpPr/>
            <p:nvPr/>
          </p:nvSpPr>
          <p:spPr>
            <a:xfrm>
              <a:off x="6073252" y="2606722"/>
              <a:ext cx="2773239" cy="2593075"/>
            </a:xfrm>
            <a:prstGeom prst="roundRect">
              <a:avLst>
                <a:gd name="adj" fmla="val 8223"/>
              </a:avLst>
            </a:prstGeom>
            <a:solidFill>
              <a:schemeClr val="bg1"/>
            </a:solidFill>
            <a:ln w="22225">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Content Placeholder 2">
              <a:extLst>
                <a:ext uri="{FF2B5EF4-FFF2-40B4-BE49-F238E27FC236}">
                  <a16:creationId xmlns:a16="http://schemas.microsoft.com/office/drawing/2014/main" id="{E4B4B98B-4847-34C5-2200-F9DEF0594C7C}"/>
                </a:ext>
              </a:extLst>
            </p:cNvPr>
            <p:cNvSpPr txBox="1">
              <a:spLocks/>
            </p:cNvSpPr>
            <p:nvPr/>
          </p:nvSpPr>
          <p:spPr>
            <a:xfrm>
              <a:off x="6111682" y="2999865"/>
              <a:ext cx="2696378" cy="2036159"/>
            </a:xfrm>
            <a:prstGeom prst="rect">
              <a:avLst/>
            </a:prstGeom>
          </p:spPr>
          <p:txBody>
            <a:bodyPr vert="horz" lIns="91440" tIns="45720" rIns="91440" bIns="45720" rtlCol="0">
              <a:noAutofit/>
            </a:bodyPr>
            <a:lstStyle>
              <a:lvl1pPr marL="171450" indent="-171450" algn="l" defTabSz="685800" rtl="0" eaLnBrk="1" latinLnBrk="0" hangingPunct="1">
                <a:lnSpc>
                  <a:spcPct val="140000"/>
                </a:lnSpc>
                <a:spcBef>
                  <a:spcPts val="750"/>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40000"/>
                </a:lnSpc>
                <a:spcBef>
                  <a:spcPts val="375"/>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40000"/>
                </a:lnSpc>
                <a:spcBef>
                  <a:spcPts val="375"/>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25000"/>
                </a:lnSpc>
                <a:spcBef>
                  <a:spcPts val="750"/>
                </a:spcBef>
                <a:spcAft>
                  <a:spcPts val="1200"/>
                </a:spcAft>
                <a:buClrTx/>
                <a:buSzTx/>
                <a:buFont typeface="Arial" panose="020B0604020202020204" pitchFamily="34" charset="0"/>
                <a:buNone/>
                <a:tabLst/>
                <a:defRPr/>
              </a:pPr>
              <a:endParaRPr lang="en-GB" sz="1600" dirty="0">
                <a:solidFill>
                  <a:srgbClr val="1961A3">
                    <a:lumMod val="75000"/>
                  </a:srgbClr>
                </a:solidFill>
              </a:endParaRPr>
            </a:p>
            <a:p>
              <a:pPr marL="0" marR="0" lvl="0" indent="0" algn="ctr" defTabSz="685800" rtl="0" eaLnBrk="1" fontAlgn="auto" latinLnBrk="0" hangingPunct="1">
                <a:lnSpc>
                  <a:spcPct val="125000"/>
                </a:lnSpc>
                <a:spcBef>
                  <a:spcPts val="750"/>
                </a:spcBef>
                <a:spcAft>
                  <a:spcPts val="1200"/>
                </a:spcAft>
                <a:buClrTx/>
                <a:buSzTx/>
                <a:buFont typeface="Arial" panose="020B0604020202020204" pitchFamily="34" charset="0"/>
                <a:buNone/>
                <a:tabLst/>
                <a:defRPr/>
              </a:pPr>
              <a:r>
                <a:rPr lang="en-GB" sz="1600" dirty="0">
                  <a:solidFill>
                    <a:srgbClr val="1961A3">
                      <a:lumMod val="75000"/>
                    </a:srgbClr>
                  </a:solidFill>
                </a:rPr>
                <a:t>Are there any additional actions or types of supervision you would like to consider?</a:t>
              </a:r>
            </a:p>
          </p:txBody>
        </p:sp>
        <p:sp>
          <p:nvSpPr>
            <p:cNvPr id="9" name="Oval 8">
              <a:extLst>
                <a:ext uri="{FF2B5EF4-FFF2-40B4-BE49-F238E27FC236}">
                  <a16:creationId xmlns:a16="http://schemas.microsoft.com/office/drawing/2014/main" id="{D2911F2E-A718-71D0-9045-E2A99457B8AE}"/>
                </a:ext>
              </a:extLst>
            </p:cNvPr>
            <p:cNvSpPr/>
            <p:nvPr/>
          </p:nvSpPr>
          <p:spPr>
            <a:xfrm>
              <a:off x="7036790" y="2082298"/>
              <a:ext cx="846162" cy="846162"/>
            </a:xfrm>
            <a:prstGeom prst="ellipse">
              <a:avLst/>
            </a:prstGeom>
            <a:solidFill>
              <a:schemeClr val="bg1"/>
            </a:solidFill>
            <a:ln w="22225">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7" name="Picture 16" descr="An orange arrow pointing to the right&#10;&#10;AI-generated content may be incorrect.">
              <a:extLst>
                <a:ext uri="{FF2B5EF4-FFF2-40B4-BE49-F238E27FC236}">
                  <a16:creationId xmlns:a16="http://schemas.microsoft.com/office/drawing/2014/main" id="{A774DFAF-E45B-2016-FB7F-542DDBFD2B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2935" y="2234754"/>
              <a:ext cx="558931" cy="558931"/>
            </a:xfrm>
            <a:prstGeom prst="rect">
              <a:avLst/>
            </a:prstGeom>
          </p:spPr>
        </p:pic>
      </p:grpSp>
    </p:spTree>
    <p:extLst>
      <p:ext uri="{BB962C8B-B14F-4D97-AF65-F5344CB8AC3E}">
        <p14:creationId xmlns:p14="http://schemas.microsoft.com/office/powerpoint/2010/main" val="15274672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F5B96C-AC4C-68C9-6BDC-BBE39380250C}"/>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118ABEDD-DDBF-D184-E9B9-9A48015F9CF8}"/>
              </a:ext>
            </a:extLst>
          </p:cNvPr>
          <p:cNvPicPr>
            <a:picLocks noChangeAspect="1"/>
          </p:cNvPicPr>
          <p:nvPr/>
        </p:nvPicPr>
        <p:blipFill>
          <a:blip r:embed="rId3"/>
          <a:srcRect l="2401" t="17268"/>
          <a:stretch>
            <a:fillRect/>
          </a:stretch>
        </p:blipFill>
        <p:spPr>
          <a:xfrm>
            <a:off x="2195732" y="1348220"/>
            <a:ext cx="4982990" cy="4994823"/>
          </a:xfrm>
          <a:prstGeom prst="rect">
            <a:avLst/>
          </a:prstGeom>
        </p:spPr>
      </p:pic>
      <p:sp>
        <p:nvSpPr>
          <p:cNvPr id="3" name="Text Placeholder 2">
            <a:extLst>
              <a:ext uri="{FF2B5EF4-FFF2-40B4-BE49-F238E27FC236}">
                <a16:creationId xmlns:a16="http://schemas.microsoft.com/office/drawing/2014/main" id="{27D181EA-5C15-12E4-4664-58E02BE5DCF4}"/>
              </a:ext>
            </a:extLst>
          </p:cNvPr>
          <p:cNvSpPr>
            <a:spLocks noGrp="1"/>
          </p:cNvSpPr>
          <p:nvPr>
            <p:ph type="body" sz="quarter" idx="4294967295"/>
          </p:nvPr>
        </p:nvSpPr>
        <p:spPr>
          <a:xfrm>
            <a:off x="951345" y="6502402"/>
            <a:ext cx="8100000" cy="216000"/>
          </a:xfrm>
        </p:spPr>
        <p:txBody>
          <a:bodyPr>
            <a:normAutofit fontScale="55000" lnSpcReduction="20000"/>
          </a:bodyPr>
          <a:lstStyle/>
          <a:p>
            <a:pPr marL="0" indent="0" algn="r">
              <a:buNone/>
            </a:pPr>
            <a:r>
              <a:rPr lang="en-GB" dirty="0">
                <a:hlinkClick r:id="rId4"/>
              </a:rPr>
              <a:t>Key characteristics of effective supervision | The HCPC</a:t>
            </a:r>
            <a:endParaRPr lang="en-GB" dirty="0"/>
          </a:p>
        </p:txBody>
      </p:sp>
      <p:sp>
        <p:nvSpPr>
          <p:cNvPr id="2" name="TextBox 1">
            <a:extLst>
              <a:ext uri="{FF2B5EF4-FFF2-40B4-BE49-F238E27FC236}">
                <a16:creationId xmlns:a16="http://schemas.microsoft.com/office/drawing/2014/main" id="{8D8E6B73-BD4C-8A52-5E1C-3EC9B5FB4AA5}"/>
              </a:ext>
            </a:extLst>
          </p:cNvPr>
          <p:cNvSpPr txBox="1"/>
          <p:nvPr/>
        </p:nvSpPr>
        <p:spPr>
          <a:xfrm>
            <a:off x="457200" y="640080"/>
            <a:ext cx="5980355" cy="461665"/>
          </a:xfrm>
          <a:prstGeom prst="rect">
            <a:avLst/>
          </a:prstGeom>
          <a:noFill/>
        </p:spPr>
        <p:txBody>
          <a:bodyPr wrap="none" rtlCol="0">
            <a:spAutoFit/>
          </a:bodyPr>
          <a:lstStyle/>
          <a:p>
            <a:r>
              <a:rPr lang="en-GB" sz="2400" dirty="0">
                <a:solidFill>
                  <a:srgbClr val="002C6F"/>
                </a:solidFill>
              </a:rPr>
              <a:t>Key characteristics of effective supervision</a:t>
            </a:r>
          </a:p>
        </p:txBody>
      </p:sp>
    </p:spTree>
    <p:extLst>
      <p:ext uri="{BB962C8B-B14F-4D97-AF65-F5344CB8AC3E}">
        <p14:creationId xmlns:p14="http://schemas.microsoft.com/office/powerpoint/2010/main" val="3021125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16369-4040-C813-F173-3BAF71FDC7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919523-8B13-076D-672A-DC9EF46B2F84}"/>
              </a:ext>
            </a:extLst>
          </p:cNvPr>
          <p:cNvSpPr>
            <a:spLocks noGrp="1"/>
          </p:cNvSpPr>
          <p:nvPr>
            <p:ph type="title"/>
          </p:nvPr>
        </p:nvSpPr>
        <p:spPr>
          <a:xfrm>
            <a:off x="595197" y="1049544"/>
            <a:ext cx="7886700" cy="660786"/>
          </a:xfrm>
          <a:prstGeom prst="rect">
            <a:avLst/>
          </a:prstGeom>
        </p:spPr>
        <p:txBody>
          <a:bodyPr/>
          <a:lstStyle/>
          <a:p>
            <a:r>
              <a:rPr lang="en-GB"/>
              <a:t>Reflective questions and any further actions?</a:t>
            </a:r>
          </a:p>
        </p:txBody>
      </p:sp>
      <p:sp>
        <p:nvSpPr>
          <p:cNvPr id="4" name="Content Placeholder 2">
            <a:extLst>
              <a:ext uri="{FF2B5EF4-FFF2-40B4-BE49-F238E27FC236}">
                <a16:creationId xmlns:a16="http://schemas.microsoft.com/office/drawing/2014/main" id="{69241701-4CC6-7C8D-453F-0CFF5AA70CB3}"/>
              </a:ext>
            </a:extLst>
          </p:cNvPr>
          <p:cNvSpPr txBox="1">
            <a:spLocks/>
          </p:cNvSpPr>
          <p:nvPr/>
        </p:nvSpPr>
        <p:spPr>
          <a:xfrm>
            <a:off x="595197" y="5693813"/>
            <a:ext cx="7886700" cy="504967"/>
          </a:xfrm>
          <a:prstGeom prst="rect">
            <a:avLst/>
          </a:prstGeom>
        </p:spPr>
        <p:txBody>
          <a:bodyPr vert="horz" lIns="91440" tIns="45720" rIns="91440" bIns="45720" rtlCol="0">
            <a:normAutofit/>
          </a:bodyPr>
          <a:lstStyle>
            <a:lvl1pPr marL="171450" indent="-171450" algn="l" defTabSz="685800" rtl="0" eaLnBrk="1" latinLnBrk="0" hangingPunct="1">
              <a:lnSpc>
                <a:spcPct val="140000"/>
              </a:lnSpc>
              <a:spcBef>
                <a:spcPts val="750"/>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40000"/>
              </a:lnSpc>
              <a:spcBef>
                <a:spcPts val="375"/>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40000"/>
              </a:lnSpc>
              <a:spcBef>
                <a:spcPts val="375"/>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0" algn="ctr" defTabSz="685800" rtl="0" eaLnBrk="1" fontAlgn="auto" latinLnBrk="0" hangingPunct="1">
              <a:lnSpc>
                <a:spcPct val="140000"/>
              </a:lnSpc>
              <a:spcBef>
                <a:spcPts val="750"/>
              </a:spcBef>
              <a:spcAft>
                <a:spcPts val="1200"/>
              </a:spcAft>
              <a:buClrTx/>
              <a:buSzTx/>
              <a:buFont typeface="Arial" panose="020B0604020202020204" pitchFamily="34" charset="0"/>
              <a:buNone/>
              <a:tabLst/>
              <a:defRPr/>
            </a:pPr>
            <a:endParaRPr kumimoji="0" lang="en-GB" sz="2000" b="0" i="0" u="none" strike="noStrike" kern="1200" cap="none" spc="0" normalizeH="0" baseline="0" noProof="0">
              <a:ln>
                <a:noFill/>
              </a:ln>
              <a:solidFill>
                <a:srgbClr val="1961A3">
                  <a:lumMod val="75000"/>
                </a:srgbClr>
              </a:solidFill>
              <a:effectLst/>
              <a:uLnTx/>
              <a:uFillTx/>
              <a:latin typeface="Arial" panose="020B0604020202020204" pitchFamily="34" charset="0"/>
              <a:ea typeface="+mn-ea"/>
              <a:cs typeface="Arial" panose="020B0604020202020204" pitchFamily="34" charset="0"/>
            </a:endParaRPr>
          </a:p>
        </p:txBody>
      </p:sp>
      <p:grpSp>
        <p:nvGrpSpPr>
          <p:cNvPr id="22" name="Group 21">
            <a:extLst>
              <a:ext uri="{FF2B5EF4-FFF2-40B4-BE49-F238E27FC236}">
                <a16:creationId xmlns:a16="http://schemas.microsoft.com/office/drawing/2014/main" id="{A4D8876B-0C57-8A44-F58D-790E67AF70FC}"/>
              </a:ext>
            </a:extLst>
          </p:cNvPr>
          <p:cNvGrpSpPr/>
          <p:nvPr/>
        </p:nvGrpSpPr>
        <p:grpSpPr>
          <a:xfrm>
            <a:off x="748563" y="2150601"/>
            <a:ext cx="3378163" cy="4048179"/>
            <a:chOff x="3202396" y="2082298"/>
            <a:chExt cx="2555208" cy="3117499"/>
          </a:xfrm>
        </p:grpSpPr>
        <p:sp>
          <p:nvSpPr>
            <p:cNvPr id="11" name="Rectangle: Rounded Corners 10">
              <a:extLst>
                <a:ext uri="{FF2B5EF4-FFF2-40B4-BE49-F238E27FC236}">
                  <a16:creationId xmlns:a16="http://schemas.microsoft.com/office/drawing/2014/main" id="{AAC277E1-245B-CE78-4926-1BA8B770E402}"/>
                </a:ext>
              </a:extLst>
            </p:cNvPr>
            <p:cNvSpPr/>
            <p:nvPr/>
          </p:nvSpPr>
          <p:spPr>
            <a:xfrm>
              <a:off x="3202396" y="2606723"/>
              <a:ext cx="2555208" cy="2593074"/>
            </a:xfrm>
            <a:prstGeom prst="roundRect">
              <a:avLst>
                <a:gd name="adj" fmla="val 8223"/>
              </a:avLst>
            </a:prstGeom>
            <a:solidFill>
              <a:schemeClr val="bg1"/>
            </a:solidFill>
            <a:ln w="22225">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Oval 7">
              <a:extLst>
                <a:ext uri="{FF2B5EF4-FFF2-40B4-BE49-F238E27FC236}">
                  <a16:creationId xmlns:a16="http://schemas.microsoft.com/office/drawing/2014/main" id="{9C0EB624-2FFE-FE11-9AD1-CE1F12E957B4}"/>
                </a:ext>
              </a:extLst>
            </p:cNvPr>
            <p:cNvSpPr/>
            <p:nvPr/>
          </p:nvSpPr>
          <p:spPr>
            <a:xfrm>
              <a:off x="4056919" y="2082298"/>
              <a:ext cx="846162" cy="846162"/>
            </a:xfrm>
            <a:prstGeom prst="ellipse">
              <a:avLst/>
            </a:prstGeom>
            <a:solidFill>
              <a:schemeClr val="bg1"/>
            </a:solidFill>
            <a:ln w="22225">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Content Placeholder 2">
              <a:extLst>
                <a:ext uri="{FF2B5EF4-FFF2-40B4-BE49-F238E27FC236}">
                  <a16:creationId xmlns:a16="http://schemas.microsoft.com/office/drawing/2014/main" id="{B24FE662-521D-AAAD-EA8D-FCC36566F993}"/>
                </a:ext>
              </a:extLst>
            </p:cNvPr>
            <p:cNvSpPr txBox="1">
              <a:spLocks/>
            </p:cNvSpPr>
            <p:nvPr/>
          </p:nvSpPr>
          <p:spPr>
            <a:xfrm>
              <a:off x="3295369" y="3267512"/>
              <a:ext cx="2369260" cy="1809649"/>
            </a:xfrm>
            <a:prstGeom prst="rect">
              <a:avLst/>
            </a:prstGeom>
          </p:spPr>
          <p:txBody>
            <a:bodyPr vert="horz" lIns="91440" tIns="45720" rIns="91440" bIns="45720" rtlCol="0">
              <a:noAutofit/>
            </a:bodyPr>
            <a:lstStyle>
              <a:lvl1pPr marL="171450" indent="-171450" algn="l" defTabSz="685800" rtl="0" eaLnBrk="1" latinLnBrk="0" hangingPunct="1">
                <a:lnSpc>
                  <a:spcPct val="140000"/>
                </a:lnSpc>
                <a:spcBef>
                  <a:spcPts val="750"/>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40000"/>
                </a:lnSpc>
                <a:spcBef>
                  <a:spcPts val="375"/>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40000"/>
                </a:lnSpc>
                <a:spcBef>
                  <a:spcPts val="375"/>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25000"/>
                </a:lnSpc>
                <a:spcBef>
                  <a:spcPts val="750"/>
                </a:spcBef>
                <a:spcAft>
                  <a:spcPts val="1200"/>
                </a:spcAft>
                <a:buClrTx/>
                <a:buSzTx/>
                <a:buFont typeface="Arial" panose="020B0604020202020204" pitchFamily="34" charset="0"/>
                <a:buNone/>
                <a:tabLst/>
                <a:defRPr/>
              </a:pPr>
              <a:r>
                <a:rPr lang="en-GB" sz="1600" dirty="0">
                  <a:solidFill>
                    <a:srgbClr val="1961A3">
                      <a:lumMod val="75000"/>
                    </a:srgbClr>
                  </a:solidFill>
                </a:rPr>
                <a:t>Reflect on the key characteristics in relation to the supervision you receive and the supervision you provide?</a:t>
              </a:r>
            </a:p>
            <a:p>
              <a:pPr marL="0" marR="0" lvl="0" indent="0" algn="ctr" defTabSz="685800" rtl="0" eaLnBrk="1" fontAlgn="auto" latinLnBrk="0" hangingPunct="1">
                <a:lnSpc>
                  <a:spcPct val="125000"/>
                </a:lnSpc>
                <a:spcBef>
                  <a:spcPts val="750"/>
                </a:spcBef>
                <a:spcAft>
                  <a:spcPts val="1200"/>
                </a:spcAft>
                <a:buClrTx/>
                <a:buSzTx/>
                <a:buFont typeface="Arial" panose="020B0604020202020204" pitchFamily="34" charset="0"/>
                <a:buNone/>
                <a:tabLst/>
                <a:defRPr/>
              </a:pPr>
              <a:endParaRPr kumimoji="0" lang="en-GB" sz="1600" b="0" i="0" u="none" strike="noStrike" kern="1200" cap="none" spc="0" normalizeH="0" baseline="0" noProof="0" dirty="0">
                <a:ln>
                  <a:noFill/>
                </a:ln>
                <a:solidFill>
                  <a:srgbClr val="1961A3">
                    <a:lumMod val="75000"/>
                  </a:srgbClr>
                </a:solidFill>
                <a:effectLst/>
                <a:uLnTx/>
                <a:uFillTx/>
                <a:latin typeface="Arial" panose="020B0604020202020204" pitchFamily="34" charset="0"/>
                <a:ea typeface="+mn-ea"/>
                <a:cs typeface="Arial" panose="020B0604020202020204" pitchFamily="34" charset="0"/>
              </a:endParaRPr>
            </a:p>
          </p:txBody>
        </p:sp>
        <p:pic>
          <p:nvPicPr>
            <p:cNvPr id="15" name="Picture 14" descr="A line art of a chat bubble&#10;&#10;AI-generated content may be incorrect.">
              <a:extLst>
                <a:ext uri="{FF2B5EF4-FFF2-40B4-BE49-F238E27FC236}">
                  <a16:creationId xmlns:a16="http://schemas.microsoft.com/office/drawing/2014/main" id="{72C859F3-FBEE-128B-4C23-747479B5F8EB}"/>
                </a:ext>
              </a:extLst>
            </p:cNvPr>
            <p:cNvPicPr>
              <a:picLocks noChangeAspect="1"/>
            </p:cNvPicPr>
            <p:nvPr/>
          </p:nvPicPr>
          <p:blipFill>
            <a:blip r:embed="rId3">
              <a:extLst>
                <a:ext uri="{28A0092B-C50C-407E-A947-70E740481C1C}">
                  <a14:useLocalDpi xmlns:a14="http://schemas.microsoft.com/office/drawing/2010/main" val="0"/>
                </a:ext>
              </a:extLst>
            </a:blip>
            <a:srcRect t="7890" b="9727"/>
            <a:stretch>
              <a:fillRect/>
            </a:stretch>
          </p:blipFill>
          <p:spPr>
            <a:xfrm>
              <a:off x="4206121" y="2291941"/>
              <a:ext cx="547759" cy="451259"/>
            </a:xfrm>
            <a:prstGeom prst="rect">
              <a:avLst/>
            </a:prstGeom>
          </p:spPr>
        </p:pic>
      </p:grpSp>
      <p:grpSp>
        <p:nvGrpSpPr>
          <p:cNvPr id="18" name="Group 17">
            <a:extLst>
              <a:ext uri="{FF2B5EF4-FFF2-40B4-BE49-F238E27FC236}">
                <a16:creationId xmlns:a16="http://schemas.microsoft.com/office/drawing/2014/main" id="{8A03D0EB-1853-18C1-2F5D-F01C00EBB545}"/>
              </a:ext>
            </a:extLst>
          </p:cNvPr>
          <p:cNvGrpSpPr/>
          <p:nvPr/>
        </p:nvGrpSpPr>
        <p:grpSpPr>
          <a:xfrm>
            <a:off x="5017275" y="2150601"/>
            <a:ext cx="3464622" cy="4048179"/>
            <a:chOff x="6073252" y="2082298"/>
            <a:chExt cx="2773239" cy="3117499"/>
          </a:xfrm>
        </p:grpSpPr>
        <p:sp>
          <p:nvSpPr>
            <p:cNvPr id="10" name="Rectangle: Rounded Corners 9">
              <a:extLst>
                <a:ext uri="{FF2B5EF4-FFF2-40B4-BE49-F238E27FC236}">
                  <a16:creationId xmlns:a16="http://schemas.microsoft.com/office/drawing/2014/main" id="{58CF2FCE-7E57-6BC2-4725-349251ED86D4}"/>
                </a:ext>
              </a:extLst>
            </p:cNvPr>
            <p:cNvSpPr/>
            <p:nvPr/>
          </p:nvSpPr>
          <p:spPr>
            <a:xfrm>
              <a:off x="6073252" y="2606722"/>
              <a:ext cx="2773239" cy="2593075"/>
            </a:xfrm>
            <a:prstGeom prst="roundRect">
              <a:avLst>
                <a:gd name="adj" fmla="val 8223"/>
              </a:avLst>
            </a:prstGeom>
            <a:solidFill>
              <a:schemeClr val="bg1"/>
            </a:solidFill>
            <a:ln w="22225">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Content Placeholder 2">
              <a:extLst>
                <a:ext uri="{FF2B5EF4-FFF2-40B4-BE49-F238E27FC236}">
                  <a16:creationId xmlns:a16="http://schemas.microsoft.com/office/drawing/2014/main" id="{96A6B608-CECD-E3B7-332B-77B99B495E94}"/>
                </a:ext>
              </a:extLst>
            </p:cNvPr>
            <p:cNvSpPr txBox="1">
              <a:spLocks/>
            </p:cNvSpPr>
            <p:nvPr/>
          </p:nvSpPr>
          <p:spPr>
            <a:xfrm>
              <a:off x="6136658" y="2863050"/>
              <a:ext cx="2696378" cy="2036159"/>
            </a:xfrm>
            <a:prstGeom prst="rect">
              <a:avLst/>
            </a:prstGeom>
          </p:spPr>
          <p:txBody>
            <a:bodyPr vert="horz" lIns="91440" tIns="45720" rIns="91440" bIns="45720" rtlCol="0">
              <a:noAutofit/>
            </a:bodyPr>
            <a:lstStyle>
              <a:lvl1pPr marL="171450" indent="-171450" algn="l" defTabSz="685800" rtl="0" eaLnBrk="1" latinLnBrk="0" hangingPunct="1">
                <a:lnSpc>
                  <a:spcPct val="140000"/>
                </a:lnSpc>
                <a:spcBef>
                  <a:spcPts val="750"/>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40000"/>
                </a:lnSpc>
                <a:spcBef>
                  <a:spcPts val="375"/>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40000"/>
                </a:lnSpc>
                <a:spcBef>
                  <a:spcPts val="375"/>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25000"/>
                </a:lnSpc>
                <a:spcBef>
                  <a:spcPts val="750"/>
                </a:spcBef>
                <a:spcAft>
                  <a:spcPts val="1200"/>
                </a:spcAft>
                <a:buClrTx/>
                <a:buSzTx/>
                <a:buFont typeface="Arial" panose="020B0604020202020204" pitchFamily="34" charset="0"/>
                <a:buNone/>
                <a:tabLst/>
                <a:defRPr/>
              </a:pPr>
              <a:endParaRPr lang="en-GB" sz="1600" dirty="0">
                <a:solidFill>
                  <a:srgbClr val="1961A3">
                    <a:lumMod val="75000"/>
                  </a:srgbClr>
                </a:solidFill>
              </a:endParaRPr>
            </a:p>
            <a:p>
              <a:pPr marL="0" marR="0" lvl="0" indent="0" algn="ctr" defTabSz="685800" rtl="0" eaLnBrk="1" fontAlgn="auto" latinLnBrk="0" hangingPunct="1">
                <a:lnSpc>
                  <a:spcPct val="125000"/>
                </a:lnSpc>
                <a:spcBef>
                  <a:spcPts val="750"/>
                </a:spcBef>
                <a:spcAft>
                  <a:spcPts val="1200"/>
                </a:spcAft>
                <a:buClrTx/>
                <a:buSzTx/>
                <a:buFont typeface="Arial" panose="020B0604020202020204" pitchFamily="34" charset="0"/>
                <a:buNone/>
                <a:tabLst/>
                <a:defRPr/>
              </a:pPr>
              <a:r>
                <a:rPr lang="en-GB" sz="1600" dirty="0">
                  <a:solidFill>
                    <a:srgbClr val="1961A3">
                      <a:lumMod val="75000"/>
                    </a:srgbClr>
                  </a:solidFill>
                </a:rPr>
                <a:t>Are there any additional actions you would like to consider to support you to be an effective supervisor and / or supervisee?</a:t>
              </a:r>
            </a:p>
          </p:txBody>
        </p:sp>
        <p:sp>
          <p:nvSpPr>
            <p:cNvPr id="9" name="Oval 8">
              <a:extLst>
                <a:ext uri="{FF2B5EF4-FFF2-40B4-BE49-F238E27FC236}">
                  <a16:creationId xmlns:a16="http://schemas.microsoft.com/office/drawing/2014/main" id="{AC38C4E0-1464-13DD-51CF-39D3CA2CF0AE}"/>
                </a:ext>
              </a:extLst>
            </p:cNvPr>
            <p:cNvSpPr/>
            <p:nvPr/>
          </p:nvSpPr>
          <p:spPr>
            <a:xfrm>
              <a:off x="7036790" y="2082298"/>
              <a:ext cx="846162" cy="846162"/>
            </a:xfrm>
            <a:prstGeom prst="ellipse">
              <a:avLst/>
            </a:prstGeom>
            <a:solidFill>
              <a:schemeClr val="bg1"/>
            </a:solidFill>
            <a:ln w="22225">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7" name="Picture 16" descr="An orange arrow pointing to the right&#10;&#10;AI-generated content may be incorrect.">
              <a:extLst>
                <a:ext uri="{FF2B5EF4-FFF2-40B4-BE49-F238E27FC236}">
                  <a16:creationId xmlns:a16="http://schemas.microsoft.com/office/drawing/2014/main" id="{476A7A6E-0CBE-88D5-68AF-E1FF3E8D7F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2935" y="2234754"/>
              <a:ext cx="558931" cy="558931"/>
            </a:xfrm>
            <a:prstGeom prst="rect">
              <a:avLst/>
            </a:prstGeom>
          </p:spPr>
        </p:pic>
      </p:grpSp>
    </p:spTree>
    <p:extLst>
      <p:ext uri="{BB962C8B-B14F-4D97-AF65-F5344CB8AC3E}">
        <p14:creationId xmlns:p14="http://schemas.microsoft.com/office/powerpoint/2010/main" val="32666485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072C4-BFBA-A9AD-FE68-6579710243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110D30-8124-DC7E-35AC-1230B8C83BFA}"/>
              </a:ext>
            </a:extLst>
          </p:cNvPr>
          <p:cNvSpPr>
            <a:spLocks noGrp="1"/>
          </p:cNvSpPr>
          <p:nvPr>
            <p:ph type="title"/>
          </p:nvPr>
        </p:nvSpPr>
        <p:spPr>
          <a:xfrm>
            <a:off x="628649" y="1002818"/>
            <a:ext cx="7886701" cy="660786"/>
          </a:xfrm>
          <a:prstGeom prst="rect">
            <a:avLst/>
          </a:prstGeom>
        </p:spPr>
        <p:txBody>
          <a:bodyPr vert="horz" lIns="0" tIns="0" rIns="91440" bIns="0" rtlCol="0" anchor="b" anchorCtr="0">
            <a:noAutofit/>
          </a:bodyPr>
          <a:lstStyle/>
          <a:p>
            <a:r>
              <a:rPr lang="en-US"/>
              <a:t>Supervision for experienced advanced practitioners</a:t>
            </a:r>
          </a:p>
        </p:txBody>
      </p:sp>
      <p:pic>
        <p:nvPicPr>
          <p:cNvPr id="4" name="Content Placeholder 3">
            <a:extLst>
              <a:ext uri="{FF2B5EF4-FFF2-40B4-BE49-F238E27FC236}">
                <a16:creationId xmlns:a16="http://schemas.microsoft.com/office/drawing/2014/main" id="{E13DE831-F971-B46F-77CF-506266C4CEBC}"/>
              </a:ext>
            </a:extLst>
          </p:cNvPr>
          <p:cNvPicPr>
            <a:picLocks noGrp="1" noChangeAspect="1"/>
          </p:cNvPicPr>
          <p:nvPr>
            <p:ph sz="quarter" idx="4294967295"/>
          </p:nvPr>
        </p:nvPicPr>
        <p:blipFill>
          <a:blip r:embed="rId3"/>
          <a:stretch>
            <a:fillRect/>
          </a:stretch>
        </p:blipFill>
        <p:spPr>
          <a:xfrm>
            <a:off x="1593389" y="2161793"/>
            <a:ext cx="5882231" cy="3840278"/>
          </a:xfrm>
          <a:prstGeom prst="roundRect">
            <a:avLst>
              <a:gd name="adj" fmla="val 5650"/>
            </a:avLst>
          </a:prstGeom>
          <a:ln w="25400">
            <a:solidFill>
              <a:srgbClr val="FF6600"/>
            </a:solidFill>
          </a:ln>
        </p:spPr>
      </p:pic>
      <p:sp>
        <p:nvSpPr>
          <p:cNvPr id="3" name="Text Placeholder 4">
            <a:extLst>
              <a:ext uri="{FF2B5EF4-FFF2-40B4-BE49-F238E27FC236}">
                <a16:creationId xmlns:a16="http://schemas.microsoft.com/office/drawing/2014/main" id="{8E981486-E50A-F7EF-106E-59A861FF3A21}"/>
              </a:ext>
            </a:extLst>
          </p:cNvPr>
          <p:cNvSpPr txBox="1">
            <a:spLocks/>
          </p:cNvSpPr>
          <p:nvPr/>
        </p:nvSpPr>
        <p:spPr>
          <a:xfrm>
            <a:off x="951345" y="6502402"/>
            <a:ext cx="8100000" cy="216000"/>
          </a:xfrm>
          <a:prstGeom prst="rect">
            <a:avLst/>
          </a:prstGeom>
        </p:spPr>
        <p:txBody>
          <a:bodyPr vert="horz" lIns="91440" tIns="45720" rIns="91440" bIns="45720" rtlCol="0">
            <a:normAutofit fontScale="55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1950" kern="1200">
                <a:solidFill>
                  <a:schemeClr val="accent1">
                    <a:lumMod val="50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650" kern="1200">
                <a:solidFill>
                  <a:schemeClr val="accent1">
                    <a:lumMod val="50000"/>
                  </a:schemeClr>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1">
                    <a:lumMod val="50000"/>
                  </a:schemeClr>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Font typeface="Arial" panose="020B0604020202020204" pitchFamily="34" charset="0"/>
              <a:buNone/>
            </a:pPr>
            <a:r>
              <a:rPr lang="en-GB" dirty="0"/>
              <a:t>Centre for Advancing Practice, 2025</a:t>
            </a:r>
          </a:p>
        </p:txBody>
      </p:sp>
    </p:spTree>
    <p:extLst>
      <p:ext uri="{BB962C8B-B14F-4D97-AF65-F5344CB8AC3E}">
        <p14:creationId xmlns:p14="http://schemas.microsoft.com/office/powerpoint/2010/main" val="10750046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A54C6-2835-D876-EF67-A324AA8CCC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830CA9-0486-2768-E744-A4191F523226}"/>
              </a:ext>
            </a:extLst>
          </p:cNvPr>
          <p:cNvSpPr>
            <a:spLocks noGrp="1"/>
          </p:cNvSpPr>
          <p:nvPr>
            <p:ph type="title"/>
          </p:nvPr>
        </p:nvSpPr>
        <p:spPr>
          <a:xfrm>
            <a:off x="595197" y="1049544"/>
            <a:ext cx="7886700" cy="660786"/>
          </a:xfrm>
          <a:prstGeom prst="rect">
            <a:avLst/>
          </a:prstGeom>
        </p:spPr>
        <p:txBody>
          <a:bodyPr/>
          <a:lstStyle/>
          <a:p>
            <a:r>
              <a:rPr lang="en-GB"/>
              <a:t>Reflective questions and any further actions?</a:t>
            </a:r>
          </a:p>
        </p:txBody>
      </p:sp>
      <p:sp>
        <p:nvSpPr>
          <p:cNvPr id="4" name="Content Placeholder 2">
            <a:extLst>
              <a:ext uri="{FF2B5EF4-FFF2-40B4-BE49-F238E27FC236}">
                <a16:creationId xmlns:a16="http://schemas.microsoft.com/office/drawing/2014/main" id="{C8AAEF99-1264-3FED-7CC8-8AD96E64BE5F}"/>
              </a:ext>
            </a:extLst>
          </p:cNvPr>
          <p:cNvSpPr txBox="1">
            <a:spLocks/>
          </p:cNvSpPr>
          <p:nvPr/>
        </p:nvSpPr>
        <p:spPr>
          <a:xfrm>
            <a:off x="595197" y="5693813"/>
            <a:ext cx="7886700" cy="504967"/>
          </a:xfrm>
          <a:prstGeom prst="rect">
            <a:avLst/>
          </a:prstGeom>
        </p:spPr>
        <p:txBody>
          <a:bodyPr vert="horz" lIns="91440" tIns="45720" rIns="91440" bIns="45720" rtlCol="0">
            <a:normAutofit/>
          </a:bodyPr>
          <a:lstStyle>
            <a:lvl1pPr marL="171450" indent="-171450" algn="l" defTabSz="685800" rtl="0" eaLnBrk="1" latinLnBrk="0" hangingPunct="1">
              <a:lnSpc>
                <a:spcPct val="140000"/>
              </a:lnSpc>
              <a:spcBef>
                <a:spcPts val="750"/>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40000"/>
              </a:lnSpc>
              <a:spcBef>
                <a:spcPts val="375"/>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40000"/>
              </a:lnSpc>
              <a:spcBef>
                <a:spcPts val="375"/>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0" algn="ctr" defTabSz="685800" rtl="0" eaLnBrk="1" fontAlgn="auto" latinLnBrk="0" hangingPunct="1">
              <a:lnSpc>
                <a:spcPct val="140000"/>
              </a:lnSpc>
              <a:spcBef>
                <a:spcPts val="750"/>
              </a:spcBef>
              <a:spcAft>
                <a:spcPts val="1200"/>
              </a:spcAft>
              <a:buClrTx/>
              <a:buSzTx/>
              <a:buFont typeface="Arial" panose="020B0604020202020204" pitchFamily="34" charset="0"/>
              <a:buNone/>
              <a:tabLst/>
              <a:defRPr/>
            </a:pPr>
            <a:endParaRPr kumimoji="0" lang="en-GB" sz="2000" b="0" i="0" u="none" strike="noStrike" kern="1200" cap="none" spc="0" normalizeH="0" baseline="0" noProof="0">
              <a:ln>
                <a:noFill/>
              </a:ln>
              <a:solidFill>
                <a:srgbClr val="1961A3">
                  <a:lumMod val="75000"/>
                </a:srgbClr>
              </a:solidFill>
              <a:effectLst/>
              <a:uLnTx/>
              <a:uFillTx/>
              <a:latin typeface="Arial" panose="020B0604020202020204" pitchFamily="34" charset="0"/>
              <a:ea typeface="+mn-ea"/>
              <a:cs typeface="Arial" panose="020B0604020202020204" pitchFamily="34" charset="0"/>
            </a:endParaRPr>
          </a:p>
        </p:txBody>
      </p:sp>
      <p:grpSp>
        <p:nvGrpSpPr>
          <p:cNvPr id="22" name="Group 21">
            <a:extLst>
              <a:ext uri="{FF2B5EF4-FFF2-40B4-BE49-F238E27FC236}">
                <a16:creationId xmlns:a16="http://schemas.microsoft.com/office/drawing/2014/main" id="{FF0D3EA2-76FB-08A0-6952-49F818FE7304}"/>
              </a:ext>
            </a:extLst>
          </p:cNvPr>
          <p:cNvGrpSpPr/>
          <p:nvPr/>
        </p:nvGrpSpPr>
        <p:grpSpPr>
          <a:xfrm>
            <a:off x="748563" y="2150601"/>
            <a:ext cx="3378163" cy="4048179"/>
            <a:chOff x="3202396" y="2082298"/>
            <a:chExt cx="2555208" cy="3117499"/>
          </a:xfrm>
        </p:grpSpPr>
        <p:sp>
          <p:nvSpPr>
            <p:cNvPr id="11" name="Rectangle: Rounded Corners 10">
              <a:extLst>
                <a:ext uri="{FF2B5EF4-FFF2-40B4-BE49-F238E27FC236}">
                  <a16:creationId xmlns:a16="http://schemas.microsoft.com/office/drawing/2014/main" id="{661B1589-6D9E-DF5C-8009-629D41B3CF61}"/>
                </a:ext>
              </a:extLst>
            </p:cNvPr>
            <p:cNvSpPr/>
            <p:nvPr/>
          </p:nvSpPr>
          <p:spPr>
            <a:xfrm>
              <a:off x="3202396" y="2606723"/>
              <a:ext cx="2555208" cy="2593074"/>
            </a:xfrm>
            <a:prstGeom prst="roundRect">
              <a:avLst>
                <a:gd name="adj" fmla="val 8223"/>
              </a:avLst>
            </a:prstGeom>
            <a:solidFill>
              <a:schemeClr val="bg1"/>
            </a:solidFill>
            <a:ln w="22225">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Oval 7">
              <a:extLst>
                <a:ext uri="{FF2B5EF4-FFF2-40B4-BE49-F238E27FC236}">
                  <a16:creationId xmlns:a16="http://schemas.microsoft.com/office/drawing/2014/main" id="{4CF23FE7-8D0A-F1E2-C7B0-F020A1F0EBC0}"/>
                </a:ext>
              </a:extLst>
            </p:cNvPr>
            <p:cNvSpPr/>
            <p:nvPr/>
          </p:nvSpPr>
          <p:spPr>
            <a:xfrm>
              <a:off x="4056919" y="2082298"/>
              <a:ext cx="846162" cy="846162"/>
            </a:xfrm>
            <a:prstGeom prst="ellipse">
              <a:avLst/>
            </a:prstGeom>
            <a:solidFill>
              <a:schemeClr val="bg1"/>
            </a:solidFill>
            <a:ln w="22225">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Content Placeholder 2">
              <a:extLst>
                <a:ext uri="{FF2B5EF4-FFF2-40B4-BE49-F238E27FC236}">
                  <a16:creationId xmlns:a16="http://schemas.microsoft.com/office/drawing/2014/main" id="{A4AAF376-B0A9-929B-4A28-6164B1FA1B3C}"/>
                </a:ext>
              </a:extLst>
            </p:cNvPr>
            <p:cNvSpPr txBox="1">
              <a:spLocks/>
            </p:cNvSpPr>
            <p:nvPr/>
          </p:nvSpPr>
          <p:spPr>
            <a:xfrm>
              <a:off x="3295369" y="3215657"/>
              <a:ext cx="2369260" cy="1809649"/>
            </a:xfrm>
            <a:prstGeom prst="rect">
              <a:avLst/>
            </a:prstGeom>
          </p:spPr>
          <p:txBody>
            <a:bodyPr vert="horz" lIns="91440" tIns="45720" rIns="91440" bIns="45720" rtlCol="0">
              <a:noAutofit/>
            </a:bodyPr>
            <a:lstStyle>
              <a:lvl1pPr marL="171450" indent="-171450" algn="l" defTabSz="685800" rtl="0" eaLnBrk="1" latinLnBrk="0" hangingPunct="1">
                <a:lnSpc>
                  <a:spcPct val="140000"/>
                </a:lnSpc>
                <a:spcBef>
                  <a:spcPts val="750"/>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40000"/>
                </a:lnSpc>
                <a:spcBef>
                  <a:spcPts val="375"/>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40000"/>
                </a:lnSpc>
                <a:spcBef>
                  <a:spcPts val="375"/>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25000"/>
                </a:lnSpc>
                <a:spcBef>
                  <a:spcPts val="750"/>
                </a:spcBef>
                <a:spcAft>
                  <a:spcPts val="1200"/>
                </a:spcAft>
                <a:buClrTx/>
                <a:buSzTx/>
                <a:buFont typeface="Arial" panose="020B0604020202020204" pitchFamily="34" charset="0"/>
                <a:buNone/>
                <a:tabLst/>
                <a:defRPr/>
              </a:pPr>
              <a:r>
                <a:rPr lang="en-GB" sz="1600" dirty="0">
                  <a:solidFill>
                    <a:srgbClr val="1961A3">
                      <a:lumMod val="75000"/>
                    </a:srgbClr>
                  </a:solidFill>
                </a:rPr>
                <a:t>If you are employed within an organisation, how familiar are you with the policies and processes to support effective supervision?</a:t>
              </a:r>
            </a:p>
            <a:p>
              <a:pPr marL="0" marR="0" lvl="0" indent="0" algn="ctr" defTabSz="685800" rtl="0" eaLnBrk="1" fontAlgn="auto" latinLnBrk="0" hangingPunct="1">
                <a:lnSpc>
                  <a:spcPct val="125000"/>
                </a:lnSpc>
                <a:spcBef>
                  <a:spcPts val="750"/>
                </a:spcBef>
                <a:spcAft>
                  <a:spcPts val="1200"/>
                </a:spcAft>
                <a:buClrTx/>
                <a:buSzTx/>
                <a:buFont typeface="Arial" panose="020B0604020202020204" pitchFamily="34" charset="0"/>
                <a:buNone/>
                <a:tabLst/>
                <a:defRPr/>
              </a:pPr>
              <a:endParaRPr kumimoji="0" lang="en-GB" sz="1600" b="0" i="0" u="none" strike="noStrike" kern="1200" cap="none" spc="0" normalizeH="0" baseline="0" noProof="0" dirty="0">
                <a:ln>
                  <a:noFill/>
                </a:ln>
                <a:solidFill>
                  <a:srgbClr val="1961A3">
                    <a:lumMod val="75000"/>
                  </a:srgbClr>
                </a:solidFill>
                <a:effectLst/>
                <a:uLnTx/>
                <a:uFillTx/>
                <a:latin typeface="Arial" panose="020B0604020202020204" pitchFamily="34" charset="0"/>
                <a:ea typeface="+mn-ea"/>
                <a:cs typeface="Arial" panose="020B0604020202020204" pitchFamily="34" charset="0"/>
              </a:endParaRPr>
            </a:p>
          </p:txBody>
        </p:sp>
        <p:pic>
          <p:nvPicPr>
            <p:cNvPr id="15" name="Picture 14" descr="A line art of a chat bubble&#10;&#10;AI-generated content may be incorrect.">
              <a:extLst>
                <a:ext uri="{FF2B5EF4-FFF2-40B4-BE49-F238E27FC236}">
                  <a16:creationId xmlns:a16="http://schemas.microsoft.com/office/drawing/2014/main" id="{8BB1F30D-C757-399B-E2DD-0D06CB3E7E34}"/>
                </a:ext>
              </a:extLst>
            </p:cNvPr>
            <p:cNvPicPr>
              <a:picLocks noChangeAspect="1"/>
            </p:cNvPicPr>
            <p:nvPr/>
          </p:nvPicPr>
          <p:blipFill>
            <a:blip r:embed="rId3">
              <a:extLst>
                <a:ext uri="{28A0092B-C50C-407E-A947-70E740481C1C}">
                  <a14:useLocalDpi xmlns:a14="http://schemas.microsoft.com/office/drawing/2010/main" val="0"/>
                </a:ext>
              </a:extLst>
            </a:blip>
            <a:srcRect t="7890" b="9727"/>
            <a:stretch>
              <a:fillRect/>
            </a:stretch>
          </p:blipFill>
          <p:spPr>
            <a:xfrm>
              <a:off x="4206121" y="2291941"/>
              <a:ext cx="547759" cy="451259"/>
            </a:xfrm>
            <a:prstGeom prst="rect">
              <a:avLst/>
            </a:prstGeom>
          </p:spPr>
        </p:pic>
      </p:grpSp>
      <p:grpSp>
        <p:nvGrpSpPr>
          <p:cNvPr id="18" name="Group 17">
            <a:extLst>
              <a:ext uri="{FF2B5EF4-FFF2-40B4-BE49-F238E27FC236}">
                <a16:creationId xmlns:a16="http://schemas.microsoft.com/office/drawing/2014/main" id="{94A5AC37-600D-EE5A-E8E3-84165547189B}"/>
              </a:ext>
            </a:extLst>
          </p:cNvPr>
          <p:cNvGrpSpPr/>
          <p:nvPr/>
        </p:nvGrpSpPr>
        <p:grpSpPr>
          <a:xfrm>
            <a:off x="5017275" y="2150601"/>
            <a:ext cx="3464622" cy="4048179"/>
            <a:chOff x="6073252" y="2082298"/>
            <a:chExt cx="2773239" cy="3117499"/>
          </a:xfrm>
        </p:grpSpPr>
        <p:sp>
          <p:nvSpPr>
            <p:cNvPr id="10" name="Rectangle: Rounded Corners 9">
              <a:extLst>
                <a:ext uri="{FF2B5EF4-FFF2-40B4-BE49-F238E27FC236}">
                  <a16:creationId xmlns:a16="http://schemas.microsoft.com/office/drawing/2014/main" id="{A33E7B49-BD78-22FD-33D9-F77023E046E9}"/>
                </a:ext>
              </a:extLst>
            </p:cNvPr>
            <p:cNvSpPr/>
            <p:nvPr/>
          </p:nvSpPr>
          <p:spPr>
            <a:xfrm>
              <a:off x="6073252" y="2606722"/>
              <a:ext cx="2773239" cy="2593075"/>
            </a:xfrm>
            <a:prstGeom prst="roundRect">
              <a:avLst>
                <a:gd name="adj" fmla="val 8223"/>
              </a:avLst>
            </a:prstGeom>
            <a:solidFill>
              <a:schemeClr val="bg1"/>
            </a:solidFill>
            <a:ln w="22225">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Content Placeholder 2">
              <a:extLst>
                <a:ext uri="{FF2B5EF4-FFF2-40B4-BE49-F238E27FC236}">
                  <a16:creationId xmlns:a16="http://schemas.microsoft.com/office/drawing/2014/main" id="{DE5CD81A-9A2D-2EE4-E3E9-67AD04430B18}"/>
                </a:ext>
              </a:extLst>
            </p:cNvPr>
            <p:cNvSpPr txBox="1">
              <a:spLocks/>
            </p:cNvSpPr>
            <p:nvPr/>
          </p:nvSpPr>
          <p:spPr>
            <a:xfrm>
              <a:off x="6111682" y="2999865"/>
              <a:ext cx="2696378" cy="2036159"/>
            </a:xfrm>
            <a:prstGeom prst="rect">
              <a:avLst/>
            </a:prstGeom>
          </p:spPr>
          <p:txBody>
            <a:bodyPr vert="horz" lIns="91440" tIns="45720" rIns="91440" bIns="45720" rtlCol="0">
              <a:noAutofit/>
            </a:bodyPr>
            <a:lstStyle>
              <a:lvl1pPr marL="171450" indent="-171450" algn="l" defTabSz="685800" rtl="0" eaLnBrk="1" latinLnBrk="0" hangingPunct="1">
                <a:lnSpc>
                  <a:spcPct val="140000"/>
                </a:lnSpc>
                <a:spcBef>
                  <a:spcPts val="750"/>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40000"/>
                </a:lnSpc>
                <a:spcBef>
                  <a:spcPts val="375"/>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40000"/>
                </a:lnSpc>
                <a:spcBef>
                  <a:spcPts val="375"/>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25000"/>
                </a:lnSpc>
                <a:spcBef>
                  <a:spcPts val="750"/>
                </a:spcBef>
                <a:spcAft>
                  <a:spcPts val="1200"/>
                </a:spcAft>
                <a:buClrTx/>
                <a:buSzTx/>
                <a:buFont typeface="Arial" panose="020B0604020202020204" pitchFamily="34" charset="0"/>
                <a:buNone/>
                <a:tabLst/>
                <a:defRPr/>
              </a:pPr>
              <a:endParaRPr lang="en-GB" sz="1600" dirty="0">
                <a:solidFill>
                  <a:srgbClr val="1961A3">
                    <a:lumMod val="75000"/>
                  </a:srgbClr>
                </a:solidFill>
              </a:endParaRPr>
            </a:p>
            <a:p>
              <a:pPr marL="0" marR="0" lvl="0" indent="0" algn="ctr" defTabSz="685800" rtl="0" eaLnBrk="1" fontAlgn="auto" latinLnBrk="0" hangingPunct="1">
                <a:lnSpc>
                  <a:spcPct val="125000"/>
                </a:lnSpc>
                <a:spcBef>
                  <a:spcPts val="750"/>
                </a:spcBef>
                <a:spcAft>
                  <a:spcPts val="1200"/>
                </a:spcAft>
                <a:buClrTx/>
                <a:buSzTx/>
                <a:buFont typeface="Arial" panose="020B0604020202020204" pitchFamily="34" charset="0"/>
                <a:buNone/>
                <a:tabLst/>
                <a:defRPr/>
              </a:pPr>
              <a:r>
                <a:rPr lang="en-GB" sz="1600" dirty="0">
                  <a:solidFill>
                    <a:srgbClr val="1961A3">
                      <a:lumMod val="75000"/>
                    </a:srgbClr>
                  </a:solidFill>
                </a:rPr>
                <a:t>Are there any additional actions you would like to consider?</a:t>
              </a:r>
            </a:p>
          </p:txBody>
        </p:sp>
        <p:sp>
          <p:nvSpPr>
            <p:cNvPr id="9" name="Oval 8">
              <a:extLst>
                <a:ext uri="{FF2B5EF4-FFF2-40B4-BE49-F238E27FC236}">
                  <a16:creationId xmlns:a16="http://schemas.microsoft.com/office/drawing/2014/main" id="{88369FFF-82C4-9438-A3E8-CE46D57E5A17}"/>
                </a:ext>
              </a:extLst>
            </p:cNvPr>
            <p:cNvSpPr/>
            <p:nvPr/>
          </p:nvSpPr>
          <p:spPr>
            <a:xfrm>
              <a:off x="7036790" y="2082298"/>
              <a:ext cx="846162" cy="846162"/>
            </a:xfrm>
            <a:prstGeom prst="ellipse">
              <a:avLst/>
            </a:prstGeom>
            <a:solidFill>
              <a:schemeClr val="bg1"/>
            </a:solidFill>
            <a:ln w="22225">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7" name="Picture 16" descr="An orange arrow pointing to the right&#10;&#10;AI-generated content may be incorrect.">
              <a:extLst>
                <a:ext uri="{FF2B5EF4-FFF2-40B4-BE49-F238E27FC236}">
                  <a16:creationId xmlns:a16="http://schemas.microsoft.com/office/drawing/2014/main" id="{FBEB8057-A265-2038-F18C-8F28447399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2935" y="2234754"/>
              <a:ext cx="558931" cy="558931"/>
            </a:xfrm>
            <a:prstGeom prst="rect">
              <a:avLst/>
            </a:prstGeom>
          </p:spPr>
        </p:pic>
      </p:grpSp>
    </p:spTree>
    <p:extLst>
      <p:ext uri="{BB962C8B-B14F-4D97-AF65-F5344CB8AC3E}">
        <p14:creationId xmlns:p14="http://schemas.microsoft.com/office/powerpoint/2010/main" val="17776501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7DF43-FA72-393C-D72B-0EF9B64D1E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9C698E-C3D9-4728-5920-F74B49083534}"/>
              </a:ext>
            </a:extLst>
          </p:cNvPr>
          <p:cNvSpPr>
            <a:spLocks noGrp="1"/>
          </p:cNvSpPr>
          <p:nvPr>
            <p:ph type="title"/>
          </p:nvPr>
        </p:nvSpPr>
        <p:spPr>
          <a:xfrm>
            <a:off x="595197" y="1049544"/>
            <a:ext cx="7886700" cy="660786"/>
          </a:xfrm>
          <a:prstGeom prst="rect">
            <a:avLst/>
          </a:prstGeom>
        </p:spPr>
        <p:txBody>
          <a:bodyPr vert="horz" lIns="0" tIns="0" rIns="91440" bIns="0" rtlCol="0" anchor="b" anchorCtr="0">
            <a:normAutofit/>
          </a:bodyPr>
          <a:lstStyle/>
          <a:p>
            <a:r>
              <a:rPr lang="en-GB"/>
              <a:t>Content</a:t>
            </a:r>
          </a:p>
        </p:txBody>
      </p:sp>
      <p:sp>
        <p:nvSpPr>
          <p:cNvPr id="3" name="Title 1">
            <a:extLst>
              <a:ext uri="{FF2B5EF4-FFF2-40B4-BE49-F238E27FC236}">
                <a16:creationId xmlns:a16="http://schemas.microsoft.com/office/drawing/2014/main" id="{40D0D7E4-D5BE-11C4-C609-E3677AAA6A27}"/>
              </a:ext>
            </a:extLst>
          </p:cNvPr>
          <p:cNvSpPr txBox="1">
            <a:spLocks/>
          </p:cNvSpPr>
          <p:nvPr/>
        </p:nvSpPr>
        <p:spPr>
          <a:xfrm>
            <a:off x="595197" y="1049544"/>
            <a:ext cx="7886700" cy="660786"/>
          </a:xfrm>
          <a:prstGeom prst="rect">
            <a:avLst/>
          </a:prstGeom>
        </p:spPr>
        <p:txBody>
          <a:bodyPr vert="horz" lIns="0" tIns="0" rIns="91440" bIns="0" rtlCol="0" anchor="b" anchorCtr="0">
            <a:normAutofit/>
          </a:bodyPr>
          <a:lstStyle>
            <a:lvl1pPr algn="l" defTabSz="685800" rtl="0" eaLnBrk="1" latinLnBrk="0" hangingPunct="1">
              <a:lnSpc>
                <a:spcPct val="90000"/>
              </a:lnSpc>
              <a:spcBef>
                <a:spcPct val="0"/>
              </a:spcBef>
              <a:buNone/>
              <a:defRPr sz="2400" b="1" kern="1200">
                <a:solidFill>
                  <a:schemeClr val="accent1">
                    <a:lumMod val="75000"/>
                  </a:schemeClr>
                </a:solidFill>
                <a:latin typeface="Arial" panose="020B0604020202020204" pitchFamily="34" charset="0"/>
                <a:ea typeface="+mj-ea"/>
                <a:cs typeface="Arial" panose="020B0604020202020204" pitchFamily="34" charset="0"/>
              </a:defRPr>
            </a:lvl1pPr>
          </a:lstStyle>
          <a:p>
            <a:endParaRPr lang="en-GB"/>
          </a:p>
        </p:txBody>
      </p:sp>
      <p:sp>
        <p:nvSpPr>
          <p:cNvPr id="5" name="TextBox 4">
            <a:extLst>
              <a:ext uri="{FF2B5EF4-FFF2-40B4-BE49-F238E27FC236}">
                <a16:creationId xmlns:a16="http://schemas.microsoft.com/office/drawing/2014/main" id="{9D0CA960-F5AE-D333-789E-042A3CFAA22B}"/>
              </a:ext>
            </a:extLst>
          </p:cNvPr>
          <p:cNvSpPr txBox="1"/>
          <p:nvPr/>
        </p:nvSpPr>
        <p:spPr>
          <a:xfrm>
            <a:off x="595197" y="2068882"/>
            <a:ext cx="7993218" cy="425089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8162" tIns="48162" rIns="48162" bIns="48162" numCol="1" spcCol="1270" anchor="ctr" anchorCtr="0">
            <a:noAutofit/>
          </a:bodyPr>
          <a:lstStyle/>
          <a:p>
            <a:pPr marL="342900" lvl="0" indent="-342900" algn="l" defTabSz="622300">
              <a:lnSpc>
                <a:spcPct val="100000"/>
              </a:lnSpc>
              <a:spcBef>
                <a:spcPct val="0"/>
              </a:spcBef>
              <a:spcAft>
                <a:spcPts val="1200"/>
              </a:spcAft>
              <a:buSzPct val="200000"/>
              <a:buFont typeface="Wingdings" panose="05000000000000000000" pitchFamily="2" charset="2"/>
              <a:buChar char="ü"/>
            </a:pPr>
            <a:r>
              <a:rPr lang="en-GB" sz="2400" kern="1200" dirty="0">
                <a:solidFill>
                  <a:schemeClr val="accent1">
                    <a:lumMod val="75000"/>
                  </a:schemeClr>
                </a:solidFill>
              </a:rPr>
              <a:t>What the HCPC standards say about </a:t>
            </a:r>
            <a:r>
              <a:rPr lang="en-GB" sz="2400" dirty="0">
                <a:solidFill>
                  <a:schemeClr val="accent1">
                    <a:lumMod val="75000"/>
                  </a:schemeClr>
                </a:solidFill>
              </a:rPr>
              <a:t>supervision</a:t>
            </a:r>
            <a:endParaRPr lang="en-GB" sz="2400" kern="1200" dirty="0">
              <a:solidFill>
                <a:schemeClr val="accent1">
                  <a:lumMod val="75000"/>
                </a:schemeClr>
              </a:solidFill>
            </a:endParaRPr>
          </a:p>
          <a:p>
            <a:pPr marL="342900" lvl="0" indent="-342900" algn="l" defTabSz="622300">
              <a:lnSpc>
                <a:spcPct val="100000"/>
              </a:lnSpc>
              <a:spcBef>
                <a:spcPct val="0"/>
              </a:spcBef>
              <a:spcAft>
                <a:spcPts val="1200"/>
              </a:spcAft>
              <a:buSzPct val="200000"/>
              <a:buFont typeface="Wingdings" panose="05000000000000000000" pitchFamily="2" charset="2"/>
              <a:buChar char="ü"/>
            </a:pPr>
            <a:r>
              <a:rPr lang="en-GB" sz="2400" dirty="0">
                <a:solidFill>
                  <a:schemeClr val="accent1">
                    <a:lumMod val="75000"/>
                  </a:schemeClr>
                </a:solidFill>
              </a:rPr>
              <a:t>What the HCPC standards say about scope of practice</a:t>
            </a:r>
          </a:p>
          <a:p>
            <a:pPr marL="342900" indent="-342900" defTabSz="622300">
              <a:spcBef>
                <a:spcPct val="0"/>
              </a:spcBef>
              <a:spcAft>
                <a:spcPts val="1200"/>
              </a:spcAft>
              <a:buSzPct val="200000"/>
              <a:buFont typeface="Wingdings" panose="05000000000000000000" pitchFamily="2" charset="2"/>
              <a:buChar char="ü"/>
            </a:pPr>
            <a:r>
              <a:rPr lang="en-GB" sz="2400" dirty="0">
                <a:solidFill>
                  <a:schemeClr val="accent1">
                    <a:lumMod val="75000"/>
                  </a:schemeClr>
                </a:solidFill>
              </a:rPr>
              <a:t>Clarifying the nature of supervision inc. different types</a:t>
            </a:r>
            <a:endParaRPr lang="en-GB" sz="2400" kern="1200" dirty="0">
              <a:solidFill>
                <a:schemeClr val="accent1">
                  <a:lumMod val="75000"/>
                </a:schemeClr>
              </a:solidFill>
            </a:endParaRPr>
          </a:p>
          <a:p>
            <a:pPr marL="342900" lvl="0" indent="-342900" algn="l" defTabSz="622300">
              <a:lnSpc>
                <a:spcPct val="100000"/>
              </a:lnSpc>
              <a:spcBef>
                <a:spcPct val="0"/>
              </a:spcBef>
              <a:spcAft>
                <a:spcPts val="1200"/>
              </a:spcAft>
              <a:buSzPct val="200000"/>
              <a:buFont typeface="Wingdings" panose="05000000000000000000" pitchFamily="2" charset="2"/>
              <a:buChar char="ü"/>
            </a:pPr>
            <a:r>
              <a:rPr lang="en-GB" sz="2400" kern="1200" dirty="0">
                <a:solidFill>
                  <a:schemeClr val="accent1">
                    <a:lumMod val="75000"/>
                  </a:schemeClr>
                </a:solidFill>
              </a:rPr>
              <a:t>The key characteristics of supervision</a:t>
            </a:r>
          </a:p>
          <a:p>
            <a:pPr marL="342900" lvl="0" indent="-342900" algn="l" defTabSz="622300">
              <a:lnSpc>
                <a:spcPct val="100000"/>
              </a:lnSpc>
              <a:spcBef>
                <a:spcPct val="0"/>
              </a:spcBef>
              <a:spcAft>
                <a:spcPts val="1200"/>
              </a:spcAft>
              <a:buSzPct val="200000"/>
              <a:buFont typeface="Wingdings" panose="05000000000000000000" pitchFamily="2" charset="2"/>
              <a:buChar char="ü"/>
            </a:pPr>
            <a:r>
              <a:rPr lang="en-GB" sz="2400" dirty="0">
                <a:solidFill>
                  <a:schemeClr val="accent1">
                    <a:lumMod val="75000"/>
                  </a:schemeClr>
                </a:solidFill>
              </a:rPr>
              <a:t>Resources to support supervision at advanced levels of practice</a:t>
            </a:r>
            <a:endParaRPr lang="en-GB" sz="2400" kern="1200" dirty="0">
              <a:solidFill>
                <a:schemeClr val="accent1">
                  <a:lumMod val="75000"/>
                </a:schemeClr>
              </a:solidFill>
            </a:endParaRPr>
          </a:p>
          <a:p>
            <a:pPr marL="342900" lvl="0" indent="-342900" algn="l" defTabSz="622300">
              <a:lnSpc>
                <a:spcPct val="100000"/>
              </a:lnSpc>
              <a:spcBef>
                <a:spcPct val="0"/>
              </a:spcBef>
              <a:spcAft>
                <a:spcPts val="1200"/>
              </a:spcAft>
              <a:buSzPct val="200000"/>
              <a:buFont typeface="Wingdings" panose="05000000000000000000" pitchFamily="2" charset="2"/>
              <a:buChar char="ü"/>
            </a:pPr>
            <a:r>
              <a:rPr lang="en-GB" sz="2400" dirty="0">
                <a:solidFill>
                  <a:schemeClr val="accent1">
                    <a:lumMod val="75000"/>
                  </a:schemeClr>
                </a:solidFill>
              </a:rPr>
              <a:t>Reflective questions and identifying your next steps to engage in meaningful supervision </a:t>
            </a:r>
            <a:endParaRPr lang="en-GB" sz="2400" kern="1200" dirty="0">
              <a:solidFill>
                <a:schemeClr val="accent1">
                  <a:lumMod val="75000"/>
                </a:schemeClr>
              </a:solidFill>
            </a:endParaRPr>
          </a:p>
        </p:txBody>
      </p:sp>
    </p:spTree>
    <p:extLst>
      <p:ext uri="{BB962C8B-B14F-4D97-AF65-F5344CB8AC3E}">
        <p14:creationId xmlns:p14="http://schemas.microsoft.com/office/powerpoint/2010/main" val="5133667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AE1B1-1AFC-17F3-D5F1-60E9A019EF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E4305F-547B-0B77-DB31-AB01B4AE932C}"/>
              </a:ext>
            </a:extLst>
          </p:cNvPr>
          <p:cNvSpPr>
            <a:spLocks noGrp="1"/>
          </p:cNvSpPr>
          <p:nvPr>
            <p:ph type="title"/>
          </p:nvPr>
        </p:nvSpPr>
        <p:spPr>
          <a:xfrm>
            <a:off x="595197" y="1049544"/>
            <a:ext cx="7886700" cy="660786"/>
          </a:xfrm>
          <a:prstGeom prst="rect">
            <a:avLst/>
          </a:prstGeom>
        </p:spPr>
        <p:txBody>
          <a:bodyPr/>
          <a:lstStyle/>
          <a:p>
            <a:r>
              <a:rPr lang="en-GB"/>
              <a:t>HCPC standards for supervision </a:t>
            </a:r>
          </a:p>
        </p:txBody>
      </p:sp>
      <p:pic>
        <p:nvPicPr>
          <p:cNvPr id="5" name="Content Placeholder 4">
            <a:extLst>
              <a:ext uri="{FF2B5EF4-FFF2-40B4-BE49-F238E27FC236}">
                <a16:creationId xmlns:a16="http://schemas.microsoft.com/office/drawing/2014/main" id="{5CDA76EA-AB55-D21C-BF2E-106A42E3F6A4}"/>
              </a:ext>
            </a:extLst>
          </p:cNvPr>
          <p:cNvPicPr>
            <a:picLocks noGrp="1" noChangeAspect="1"/>
          </p:cNvPicPr>
          <p:nvPr>
            <p:ph idx="1"/>
          </p:nvPr>
        </p:nvPicPr>
        <p:blipFill>
          <a:blip r:embed="rId3"/>
          <a:stretch>
            <a:fillRect/>
          </a:stretch>
        </p:blipFill>
        <p:spPr>
          <a:xfrm>
            <a:off x="1789259" y="1775883"/>
            <a:ext cx="5321639" cy="4558221"/>
          </a:xfrm>
          <a:prstGeom prst="rect">
            <a:avLst/>
          </a:prstGeom>
        </p:spPr>
      </p:pic>
      <p:sp>
        <p:nvSpPr>
          <p:cNvPr id="7" name="TextBox 6">
            <a:extLst>
              <a:ext uri="{FF2B5EF4-FFF2-40B4-BE49-F238E27FC236}">
                <a16:creationId xmlns:a16="http://schemas.microsoft.com/office/drawing/2014/main" id="{71EC09EA-48D7-096E-11BB-5CFB38205DD4}"/>
              </a:ext>
            </a:extLst>
          </p:cNvPr>
          <p:cNvSpPr txBox="1"/>
          <p:nvPr/>
        </p:nvSpPr>
        <p:spPr>
          <a:xfrm>
            <a:off x="-121920" y="6399658"/>
            <a:ext cx="9143999" cy="368482"/>
          </a:xfrm>
          <a:prstGeom prst="rect">
            <a:avLst/>
          </a:prstGeom>
          <a:noFill/>
        </p:spPr>
        <p:txBody>
          <a:bodyPr wrap="square">
            <a:spAutoFit/>
          </a:bodyPr>
          <a:lstStyle/>
          <a:p>
            <a:pPr algn="r"/>
            <a:r>
              <a:rPr lang="en-GB" dirty="0">
                <a:hlinkClick r:id="rId4"/>
              </a:rPr>
              <a:t>What our standards say | The HCPC</a:t>
            </a:r>
            <a:endParaRPr lang="en-GB" dirty="0"/>
          </a:p>
        </p:txBody>
      </p:sp>
    </p:spTree>
    <p:extLst>
      <p:ext uri="{BB962C8B-B14F-4D97-AF65-F5344CB8AC3E}">
        <p14:creationId xmlns:p14="http://schemas.microsoft.com/office/powerpoint/2010/main" val="420754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CF55D-F0AB-75BC-5268-13AA0ABF7D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C3295E-80BC-5C80-C3E8-3A831BBB2C92}"/>
              </a:ext>
            </a:extLst>
          </p:cNvPr>
          <p:cNvSpPr>
            <a:spLocks noGrp="1"/>
          </p:cNvSpPr>
          <p:nvPr>
            <p:ph type="title"/>
          </p:nvPr>
        </p:nvSpPr>
        <p:spPr>
          <a:xfrm>
            <a:off x="628649" y="1471657"/>
            <a:ext cx="7886700" cy="660786"/>
          </a:xfrm>
          <a:prstGeom prst="rect">
            <a:avLst/>
          </a:prstGeom>
        </p:spPr>
        <p:txBody>
          <a:bodyPr vert="horz" lIns="0" tIns="0" rIns="91440" bIns="0" rtlCol="0" anchor="b" anchorCtr="0">
            <a:noAutofit/>
          </a:bodyPr>
          <a:lstStyle/>
          <a:p>
            <a:r>
              <a:rPr lang="en-GB" dirty="0">
                <a:latin typeface="Arial"/>
                <a:cs typeface="Arial"/>
              </a:rPr>
              <a:t>Supervision to support registrants to reflect on, </a:t>
            </a:r>
            <a:r>
              <a:rPr lang="en-GB">
                <a:latin typeface="Arial"/>
                <a:cs typeface="Arial"/>
              </a:rPr>
              <a:t>define and explain their scope of practice</a:t>
            </a:r>
            <a:endParaRPr lang="en-US">
              <a:latin typeface="Arial"/>
              <a:cs typeface="Arial"/>
            </a:endParaRPr>
          </a:p>
        </p:txBody>
      </p:sp>
      <p:sp>
        <p:nvSpPr>
          <p:cNvPr id="6" name="Content Placeholder 2">
            <a:extLst>
              <a:ext uri="{FF2B5EF4-FFF2-40B4-BE49-F238E27FC236}">
                <a16:creationId xmlns:a16="http://schemas.microsoft.com/office/drawing/2014/main" id="{1CF50CD9-0046-A9F5-4B5B-68A687366EE4}"/>
              </a:ext>
            </a:extLst>
          </p:cNvPr>
          <p:cNvSpPr txBox="1">
            <a:spLocks/>
          </p:cNvSpPr>
          <p:nvPr/>
        </p:nvSpPr>
        <p:spPr>
          <a:xfrm>
            <a:off x="1122790" y="2463291"/>
            <a:ext cx="6898419" cy="3998651"/>
          </a:xfrm>
          <a:prstGeom prst="roundRect">
            <a:avLst>
              <a:gd name="adj" fmla="val 7701"/>
            </a:avLst>
          </a:prstGeom>
          <a:gradFill>
            <a:gsLst>
              <a:gs pos="0">
                <a:srgbClr val="FF6600">
                  <a:alpha val="22000"/>
                </a:srgbClr>
              </a:gs>
              <a:gs pos="100000">
                <a:srgbClr val="FF7F96">
                  <a:alpha val="0"/>
                </a:srgbClr>
              </a:gs>
              <a:gs pos="29000">
                <a:srgbClr val="FF7F96">
                  <a:alpha val="0"/>
                </a:srgbClr>
              </a:gs>
            </a:gsLst>
            <a:lin ang="16200000" scaled="1"/>
          </a:gradFill>
          <a:ln w="25400">
            <a:solidFill>
              <a:srgbClr val="FF6600"/>
            </a:solidFill>
          </a:ln>
        </p:spPr>
        <p:txBody>
          <a:bodyPr vert="horz" lIns="91440" tIns="45720" rIns="91440" bIns="45720" rtlCol="0">
            <a:noAutofit/>
          </a:bodyPr>
          <a:lstStyle>
            <a:lvl1pPr marL="171450" indent="-171450" algn="l" defTabSz="685800" rtl="0" eaLnBrk="1" latinLnBrk="0" hangingPunct="1">
              <a:lnSpc>
                <a:spcPct val="140000"/>
              </a:lnSpc>
              <a:spcBef>
                <a:spcPts val="750"/>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40000"/>
              </a:lnSpc>
              <a:spcBef>
                <a:spcPts val="375"/>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40000"/>
              </a:lnSpc>
              <a:spcBef>
                <a:spcPts val="375"/>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25000"/>
              </a:lnSpc>
              <a:spcBef>
                <a:spcPts val="0"/>
              </a:spcBef>
              <a:spcAft>
                <a:spcPts val="750"/>
              </a:spcAft>
              <a:buClrTx/>
              <a:buSzTx/>
              <a:buFont typeface="Arial" panose="020B0604020202020204" pitchFamily="34" charset="0"/>
              <a:buNone/>
              <a:tabLst/>
              <a:defRPr/>
            </a:pPr>
            <a:r>
              <a:rPr lang="en-GB" b="1" dirty="0">
                <a:solidFill>
                  <a:srgbClr val="FF6600"/>
                </a:solidFill>
              </a:rPr>
              <a:t>Standards of conduct, performance and ethics</a:t>
            </a:r>
            <a:endParaRPr kumimoji="0" lang="en-GB" sz="2000" b="1" i="0" u="none" strike="noStrike" kern="1200" cap="none" spc="0" normalizeH="0" baseline="0" noProof="0" dirty="0">
              <a:ln>
                <a:noFill/>
              </a:ln>
              <a:solidFill>
                <a:srgbClr val="FF6600"/>
              </a:solidFill>
              <a:effectLst/>
              <a:uLnTx/>
              <a:uFillTx/>
              <a:latin typeface="Arial" panose="020B0604020202020204" pitchFamily="34" charset="0"/>
              <a:ea typeface="+mn-ea"/>
              <a:cs typeface="Arial" panose="020B0604020202020204" pitchFamily="34" charset="0"/>
            </a:endParaRPr>
          </a:p>
          <a:p>
            <a:pPr marL="0" marR="0" lvl="0" indent="0" algn="ctr" defTabSz="685800" rtl="0" eaLnBrk="1" fontAlgn="auto" latinLnBrk="0" hangingPunct="1">
              <a:lnSpc>
                <a:spcPct val="125000"/>
              </a:lnSpc>
              <a:spcBef>
                <a:spcPts val="0"/>
              </a:spcBef>
              <a:spcAft>
                <a:spcPts val="750"/>
              </a:spcAft>
              <a:buClrTx/>
              <a:buSzTx/>
              <a:buFont typeface="Arial" panose="020B0604020202020204" pitchFamily="34" charset="0"/>
              <a:buNone/>
              <a:tabLst/>
              <a:defRPr/>
            </a:pPr>
            <a:endParaRPr kumimoji="0" lang="en-GB" sz="500" b="0" i="0" u="none" strike="noStrike" kern="1200" cap="none" spc="0" normalizeH="0" baseline="0" noProof="0" dirty="0">
              <a:ln>
                <a:noFill/>
              </a:ln>
              <a:solidFill>
                <a:srgbClr val="FF6600"/>
              </a:solidFill>
              <a:effectLst/>
              <a:uLnTx/>
              <a:uFillTx/>
              <a:latin typeface="Arial" panose="020B0604020202020204" pitchFamily="34" charset="0"/>
              <a:ea typeface="+mn-ea"/>
              <a:cs typeface="Arial" panose="020B0604020202020204" pitchFamily="34" charset="0"/>
            </a:endParaRPr>
          </a:p>
          <a:p>
            <a:pPr marL="0" marR="0" lvl="0" indent="0" algn="ctr" defTabSz="685800" rtl="0" eaLnBrk="1" fontAlgn="auto" latinLnBrk="0" hangingPunct="1">
              <a:lnSpc>
                <a:spcPct val="125000"/>
              </a:lnSpc>
              <a:spcBef>
                <a:spcPts val="0"/>
              </a:spcBef>
              <a:spcAft>
                <a:spcPts val="75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FF6600"/>
                </a:solidFill>
                <a:effectLst/>
                <a:uLnTx/>
                <a:uFillTx/>
                <a:latin typeface="Arial" panose="020B0604020202020204" pitchFamily="34" charset="0"/>
                <a:ea typeface="+mn-ea"/>
                <a:cs typeface="Arial" panose="020B0604020202020204" pitchFamily="34" charset="0"/>
              </a:rPr>
              <a:t>3.1 You must only practise in the areas where you have the </a:t>
            </a:r>
            <a:r>
              <a:rPr kumimoji="0" lang="en-GB" sz="1400" b="1" i="0" u="none" strike="noStrike" kern="1200" cap="none" spc="0" normalizeH="0" baseline="0" noProof="0" dirty="0">
                <a:ln>
                  <a:noFill/>
                </a:ln>
                <a:solidFill>
                  <a:srgbClr val="FF6600"/>
                </a:solidFill>
                <a:effectLst/>
                <a:uLnTx/>
                <a:uFillTx/>
                <a:latin typeface="Arial" panose="020B0604020202020204" pitchFamily="34" charset="0"/>
                <a:ea typeface="+mn-ea"/>
                <a:cs typeface="Arial" panose="020B0604020202020204" pitchFamily="34" charset="0"/>
              </a:rPr>
              <a:t>appropriate knowledge, skills and experience</a:t>
            </a:r>
            <a:r>
              <a:rPr kumimoji="0" lang="en-GB" sz="1400" b="0" i="0" u="none" strike="noStrike" kern="1200" cap="none" spc="0" normalizeH="0" baseline="0" noProof="0" dirty="0">
                <a:ln>
                  <a:noFill/>
                </a:ln>
                <a:solidFill>
                  <a:srgbClr val="FF6600"/>
                </a:solidFill>
                <a:effectLst/>
                <a:uLnTx/>
                <a:uFillTx/>
                <a:latin typeface="Arial" panose="020B0604020202020204" pitchFamily="34" charset="0"/>
                <a:ea typeface="+mn-ea"/>
                <a:cs typeface="Arial" panose="020B0604020202020204" pitchFamily="34" charset="0"/>
              </a:rPr>
              <a:t> to meet the needs of a service user safely and effectively</a:t>
            </a:r>
          </a:p>
          <a:p>
            <a:pPr marL="0" marR="0" lvl="0" indent="0" algn="ctr" defTabSz="685800" rtl="0" eaLnBrk="1" fontAlgn="auto" latinLnBrk="0" hangingPunct="1">
              <a:lnSpc>
                <a:spcPct val="125000"/>
              </a:lnSpc>
              <a:spcBef>
                <a:spcPts val="0"/>
              </a:spcBef>
              <a:spcAft>
                <a:spcPts val="750"/>
              </a:spcAft>
              <a:buClrTx/>
              <a:buSzTx/>
              <a:buFont typeface="Arial" panose="020B0604020202020204" pitchFamily="34" charset="0"/>
              <a:buNone/>
              <a:tabLst/>
              <a:defRPr/>
            </a:pPr>
            <a:endParaRPr kumimoji="0" lang="en-GB" sz="500" b="0" i="0" u="none" strike="noStrike" kern="1200" cap="none" spc="0" normalizeH="0" baseline="0" noProof="0" dirty="0">
              <a:ln>
                <a:noFill/>
              </a:ln>
              <a:solidFill>
                <a:srgbClr val="FF6600"/>
              </a:solidFill>
              <a:effectLst/>
              <a:uLnTx/>
              <a:uFillTx/>
              <a:latin typeface="Arial" panose="020B0604020202020204" pitchFamily="34" charset="0"/>
              <a:ea typeface="+mn-ea"/>
              <a:cs typeface="Arial" panose="020B0604020202020204" pitchFamily="34" charset="0"/>
            </a:endParaRPr>
          </a:p>
          <a:p>
            <a:pPr marL="0" marR="0" lvl="0" indent="0" algn="ctr" defTabSz="685800" rtl="0" eaLnBrk="1" fontAlgn="auto" latinLnBrk="0" hangingPunct="1">
              <a:lnSpc>
                <a:spcPct val="125000"/>
              </a:lnSpc>
              <a:spcBef>
                <a:spcPts val="0"/>
              </a:spcBef>
              <a:spcAft>
                <a:spcPts val="75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FF6600"/>
                </a:solidFill>
                <a:effectLst/>
                <a:uLnTx/>
                <a:uFillTx/>
                <a:latin typeface="Arial" panose="020B0604020202020204" pitchFamily="34" charset="0"/>
                <a:ea typeface="+mn-ea"/>
                <a:cs typeface="Arial" panose="020B0604020202020204" pitchFamily="34" charset="0"/>
              </a:rPr>
              <a:t>3.2 You must undertake </a:t>
            </a:r>
            <a:r>
              <a:rPr kumimoji="0" lang="en-GB" sz="1400" b="1" i="0" u="none" strike="noStrike" kern="1200" cap="none" spc="0" normalizeH="0" baseline="0" noProof="0" dirty="0">
                <a:ln>
                  <a:noFill/>
                </a:ln>
                <a:solidFill>
                  <a:srgbClr val="FF6600"/>
                </a:solidFill>
                <a:effectLst/>
                <a:uLnTx/>
                <a:uFillTx/>
                <a:latin typeface="Arial" panose="020B0604020202020204" pitchFamily="34" charset="0"/>
                <a:ea typeface="+mn-ea"/>
                <a:cs typeface="Arial" panose="020B0604020202020204" pitchFamily="34" charset="0"/>
              </a:rPr>
              <a:t>additional training </a:t>
            </a:r>
            <a:r>
              <a:rPr kumimoji="0" lang="en-GB" sz="1400" b="0" i="0" u="none" strike="noStrike" kern="1200" cap="none" spc="0" normalizeH="0" baseline="0" noProof="0" dirty="0">
                <a:ln>
                  <a:noFill/>
                </a:ln>
                <a:solidFill>
                  <a:srgbClr val="FF6600"/>
                </a:solidFill>
                <a:effectLst/>
                <a:uLnTx/>
                <a:uFillTx/>
                <a:latin typeface="Arial" panose="020B0604020202020204" pitchFamily="34" charset="0"/>
                <a:ea typeface="+mn-ea"/>
                <a:cs typeface="Arial" panose="020B0604020202020204" pitchFamily="34" charset="0"/>
              </a:rPr>
              <a:t>to update your knowledge, skills and experience if you wish to widen your scope of practice</a:t>
            </a:r>
            <a:r>
              <a:rPr kumimoji="0" lang="en-US" sz="1400" b="0" i="0" u="none" strike="noStrike" kern="1200" cap="none" spc="0" normalizeH="0" baseline="0" noProof="0" dirty="0">
                <a:ln>
                  <a:noFill/>
                </a:ln>
                <a:solidFill>
                  <a:srgbClr val="FF6600"/>
                </a:solidFill>
                <a:effectLst/>
                <a:uLnTx/>
                <a:uFillTx/>
                <a:latin typeface="Arial" panose="020B0604020202020204" pitchFamily="34" charset="0"/>
                <a:ea typeface="+mn-ea"/>
                <a:cs typeface="Arial" panose="020B0604020202020204" pitchFamily="34" charset="0"/>
              </a:rPr>
              <a:t>​</a:t>
            </a:r>
          </a:p>
          <a:p>
            <a:pPr marL="0" marR="0" lvl="0" indent="0" algn="ctr" defTabSz="685800" rtl="0" eaLnBrk="1" fontAlgn="auto" latinLnBrk="0" hangingPunct="1">
              <a:lnSpc>
                <a:spcPct val="125000"/>
              </a:lnSpc>
              <a:spcBef>
                <a:spcPts val="0"/>
              </a:spcBef>
              <a:spcAft>
                <a:spcPts val="750"/>
              </a:spcAft>
              <a:buClrTx/>
              <a:buSzTx/>
              <a:buFont typeface="Arial" panose="020B0604020202020204" pitchFamily="34" charset="0"/>
              <a:buNone/>
              <a:tabLst/>
              <a:defRPr/>
            </a:pPr>
            <a:endParaRPr kumimoji="0" lang="en-US" sz="500" b="0" i="0" u="none" strike="noStrike" kern="1200" cap="none" spc="0" normalizeH="0" baseline="0" noProof="0" dirty="0">
              <a:ln>
                <a:noFill/>
              </a:ln>
              <a:solidFill>
                <a:srgbClr val="FF6600"/>
              </a:solidFill>
              <a:effectLst/>
              <a:uLnTx/>
              <a:uFillTx/>
              <a:latin typeface="Arial" panose="020B0604020202020204" pitchFamily="34" charset="0"/>
              <a:ea typeface="+mn-ea"/>
              <a:cs typeface="Arial" panose="020B0604020202020204" pitchFamily="34" charset="0"/>
            </a:endParaRPr>
          </a:p>
          <a:p>
            <a:pPr marL="0" marR="0" lvl="0" indent="0" algn="ctr" defTabSz="685800" rtl="0" eaLnBrk="1" fontAlgn="auto" latinLnBrk="0" hangingPunct="1">
              <a:lnSpc>
                <a:spcPct val="125000"/>
              </a:lnSpc>
              <a:spcBef>
                <a:spcPts val="0"/>
              </a:spcBef>
              <a:spcAft>
                <a:spcPts val="75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FF6600"/>
                </a:solidFill>
                <a:effectLst/>
                <a:uLnTx/>
                <a:uFillTx/>
                <a:latin typeface="Arial" panose="020B0604020202020204" pitchFamily="34" charset="0"/>
                <a:ea typeface="+mn-ea"/>
                <a:cs typeface="Arial" panose="020B0604020202020204" pitchFamily="34" charset="0"/>
              </a:rPr>
              <a:t>3.3 You must </a:t>
            </a:r>
            <a:r>
              <a:rPr kumimoji="0" lang="en-GB" sz="1400" b="1" i="0" u="none" strike="noStrike" kern="1200" cap="none" spc="0" normalizeH="0" baseline="0" noProof="0" dirty="0">
                <a:ln>
                  <a:noFill/>
                </a:ln>
                <a:solidFill>
                  <a:srgbClr val="FF6600"/>
                </a:solidFill>
                <a:effectLst/>
                <a:uLnTx/>
                <a:uFillTx/>
                <a:latin typeface="Arial" panose="020B0604020202020204" pitchFamily="34" charset="0"/>
                <a:ea typeface="+mn-ea"/>
                <a:cs typeface="Arial" panose="020B0604020202020204" pitchFamily="34" charset="0"/>
              </a:rPr>
              <a:t>refer a service user </a:t>
            </a:r>
            <a:r>
              <a:rPr kumimoji="0" lang="en-GB" sz="1400" b="0" i="0" u="none" strike="noStrike" kern="1200" cap="none" spc="0" normalizeH="0" baseline="0" noProof="0" dirty="0">
                <a:ln>
                  <a:noFill/>
                </a:ln>
                <a:solidFill>
                  <a:srgbClr val="FF6600"/>
                </a:solidFill>
                <a:effectLst/>
                <a:uLnTx/>
                <a:uFillTx/>
                <a:latin typeface="Arial" panose="020B0604020202020204" pitchFamily="34" charset="0"/>
                <a:ea typeface="+mn-ea"/>
                <a:cs typeface="Arial" panose="020B0604020202020204" pitchFamily="34" charset="0"/>
              </a:rPr>
              <a:t>to an appropriate practitioner if the care, treatment or other services they need are beyond your scope of practice. This person must hold the appropriate knowledge, skills and experience to meet the needs of the service user safely and effectively</a:t>
            </a:r>
            <a:endParaRPr kumimoji="0" lang="en-US" sz="1800" b="0" i="0" u="none" strike="noStrike" kern="1200" cap="none" spc="0" normalizeH="0" baseline="0" noProof="0" dirty="0">
              <a:ln>
                <a:noFill/>
              </a:ln>
              <a:solidFill>
                <a:srgbClr val="FF6600"/>
              </a:solidFill>
              <a:effectLst/>
              <a:uLnTx/>
              <a:uFillTx/>
              <a:latin typeface="Arial" panose="020B0604020202020204" pitchFamily="34" charset="0"/>
              <a:ea typeface="+mn-ea"/>
              <a:cs typeface="Arial" panose="020B0604020202020204" pitchFamily="34" charset="0"/>
            </a:endParaRPr>
          </a:p>
          <a:p>
            <a:pPr marL="0" marR="0" lvl="0" indent="0" algn="ctr" defTabSz="685800" rtl="0" eaLnBrk="1" fontAlgn="auto" latinLnBrk="0" hangingPunct="1">
              <a:lnSpc>
                <a:spcPct val="125000"/>
              </a:lnSpc>
              <a:spcBef>
                <a:spcPts val="0"/>
              </a:spcBef>
              <a:spcAft>
                <a:spcPts val="75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F66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433262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812B4-FD06-A932-3F81-D342AF5E26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F96BBC-AD33-FD22-157D-AFA474C99B72}"/>
              </a:ext>
            </a:extLst>
          </p:cNvPr>
          <p:cNvSpPr>
            <a:spLocks noGrp="1"/>
          </p:cNvSpPr>
          <p:nvPr>
            <p:ph type="title"/>
          </p:nvPr>
        </p:nvSpPr>
        <p:spPr>
          <a:xfrm>
            <a:off x="459008" y="1128292"/>
            <a:ext cx="8563072" cy="660786"/>
          </a:xfrm>
          <a:prstGeom prst="rect">
            <a:avLst/>
          </a:prstGeom>
        </p:spPr>
        <p:txBody>
          <a:bodyPr vert="horz" lIns="0" tIns="0" rIns="91440" bIns="0" rtlCol="0" anchor="b" anchorCtr="0">
            <a:noAutofit/>
          </a:bodyPr>
          <a:lstStyle/>
          <a:p>
            <a:r>
              <a:rPr lang="en-GB" dirty="0"/>
              <a:t>Supervision benefits the wider service and service users</a:t>
            </a:r>
            <a:endParaRPr lang="en-US" dirty="0"/>
          </a:p>
        </p:txBody>
      </p:sp>
      <p:pic>
        <p:nvPicPr>
          <p:cNvPr id="7" name="Picture 6" descr="A orange outline of a person with his arms spread out&#10;&#10;AI-generated content may be incorrect.">
            <a:extLst>
              <a:ext uri="{FF2B5EF4-FFF2-40B4-BE49-F238E27FC236}">
                <a16:creationId xmlns:a16="http://schemas.microsoft.com/office/drawing/2014/main" id="{77296CBC-F498-0F3C-2E1A-B260E8C1479E}"/>
              </a:ext>
            </a:extLst>
          </p:cNvPr>
          <p:cNvPicPr>
            <a:picLocks noChangeAspect="1"/>
          </p:cNvPicPr>
          <p:nvPr/>
        </p:nvPicPr>
        <p:blipFill>
          <a:blip r:embed="rId3">
            <a:extLst>
              <a:ext uri="{28A0092B-C50C-407E-A947-70E740481C1C}">
                <a14:useLocalDpi xmlns:a14="http://schemas.microsoft.com/office/drawing/2010/main" val="0"/>
              </a:ext>
            </a:extLst>
          </a:blip>
          <a:srcRect l="11904" t="12660" r="9968" b="9725"/>
          <a:stretch>
            <a:fillRect/>
          </a:stretch>
        </p:blipFill>
        <p:spPr>
          <a:xfrm>
            <a:off x="459008" y="2338046"/>
            <a:ext cx="3081514" cy="3061269"/>
          </a:xfrm>
          <a:prstGeom prst="rect">
            <a:avLst/>
          </a:prstGeom>
        </p:spPr>
      </p:pic>
      <p:sp>
        <p:nvSpPr>
          <p:cNvPr id="4" name="Content Placeholder 3">
            <a:extLst>
              <a:ext uri="{FF2B5EF4-FFF2-40B4-BE49-F238E27FC236}">
                <a16:creationId xmlns:a16="http://schemas.microsoft.com/office/drawing/2014/main" id="{98DEDADF-5FA8-8F01-4913-6087098299DE}"/>
              </a:ext>
            </a:extLst>
          </p:cNvPr>
          <p:cNvSpPr>
            <a:spLocks noGrp="1"/>
          </p:cNvSpPr>
          <p:nvPr>
            <p:ph idx="1"/>
          </p:nvPr>
        </p:nvSpPr>
        <p:spPr>
          <a:xfrm>
            <a:off x="4003076" y="2082746"/>
            <a:ext cx="4548850" cy="2100415"/>
          </a:xfrm>
        </p:spPr>
        <p:txBody>
          <a:bodyPr>
            <a:noAutofit/>
          </a:bodyPr>
          <a:lstStyle/>
          <a:p>
            <a:pPr marL="0" indent="0" algn="ctr">
              <a:lnSpc>
                <a:spcPct val="100000"/>
              </a:lnSpc>
              <a:buNone/>
            </a:pPr>
            <a:r>
              <a:rPr lang="en-GB" sz="2400" dirty="0"/>
              <a:t>We use the term ‘service user’ as a broad phrase to refer to </a:t>
            </a:r>
            <a:r>
              <a:rPr lang="en-GB" sz="2400" b="1" dirty="0"/>
              <a:t>those who use or are affected by the services of professionals registered with the HCPC.  </a:t>
            </a:r>
          </a:p>
          <a:p>
            <a:pPr marL="0" indent="0" algn="ctr">
              <a:lnSpc>
                <a:spcPct val="100000"/>
              </a:lnSpc>
              <a:buNone/>
            </a:pPr>
            <a:r>
              <a:rPr lang="en-GB" sz="2400" dirty="0"/>
              <a:t>For example, people accessing services for their health, families, carers, colleagues, students, those you line manage and more.</a:t>
            </a:r>
          </a:p>
        </p:txBody>
      </p:sp>
    </p:spTree>
    <p:extLst>
      <p:ext uri="{BB962C8B-B14F-4D97-AF65-F5344CB8AC3E}">
        <p14:creationId xmlns:p14="http://schemas.microsoft.com/office/powerpoint/2010/main" val="23048507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D153F-269B-ADC1-CBF4-C94F2FBDC746}"/>
              </a:ext>
            </a:extLst>
          </p:cNvPr>
          <p:cNvSpPr>
            <a:spLocks noGrp="1"/>
          </p:cNvSpPr>
          <p:nvPr>
            <p:ph type="title"/>
          </p:nvPr>
        </p:nvSpPr>
        <p:spPr>
          <a:xfrm>
            <a:off x="595197" y="1049544"/>
            <a:ext cx="7886700" cy="660786"/>
          </a:xfrm>
          <a:prstGeom prst="rect">
            <a:avLst/>
          </a:prstGeom>
        </p:spPr>
        <p:txBody>
          <a:bodyPr>
            <a:normAutofit/>
          </a:bodyPr>
          <a:lstStyle/>
          <a:p>
            <a:r>
              <a:rPr lang="en-GB"/>
              <a:t>Supervision: Key points to consider</a:t>
            </a:r>
          </a:p>
        </p:txBody>
      </p:sp>
      <p:sp>
        <p:nvSpPr>
          <p:cNvPr id="3" name="Content Placeholder 2">
            <a:extLst>
              <a:ext uri="{FF2B5EF4-FFF2-40B4-BE49-F238E27FC236}">
                <a16:creationId xmlns:a16="http://schemas.microsoft.com/office/drawing/2014/main" id="{ADD93B2C-02B1-1E86-30B9-EFCDFCB85ECF}"/>
              </a:ext>
            </a:extLst>
          </p:cNvPr>
          <p:cNvSpPr>
            <a:spLocks noGrp="1"/>
          </p:cNvSpPr>
          <p:nvPr>
            <p:ph idx="1"/>
          </p:nvPr>
        </p:nvSpPr>
        <p:spPr>
          <a:xfrm>
            <a:off x="316888" y="1865429"/>
            <a:ext cx="8203199" cy="2706571"/>
          </a:xfrm>
        </p:spPr>
        <p:txBody>
          <a:bodyPr>
            <a:noAutofit/>
          </a:bodyPr>
          <a:lstStyle/>
          <a:p>
            <a:pPr marL="285750" indent="-285750">
              <a:lnSpc>
                <a:spcPct val="125000"/>
              </a:lnSpc>
              <a:spcBef>
                <a:spcPts val="0"/>
              </a:spcBef>
              <a:spcAft>
                <a:spcPts val="750"/>
              </a:spcAft>
            </a:pPr>
            <a:r>
              <a:rPr lang="en-GB" sz="1600" dirty="0"/>
              <a:t>Supervision is a core component of maintaining safe and effective practice in all sectors and settings </a:t>
            </a:r>
          </a:p>
          <a:p>
            <a:pPr marL="285750" indent="-285750">
              <a:lnSpc>
                <a:spcPct val="125000"/>
              </a:lnSpc>
              <a:spcBef>
                <a:spcPts val="0"/>
              </a:spcBef>
              <a:spcAft>
                <a:spcPts val="750"/>
              </a:spcAft>
            </a:pPr>
            <a:r>
              <a:rPr lang="en-GB" sz="1600" dirty="0"/>
              <a:t>There are different types of supervision</a:t>
            </a:r>
          </a:p>
          <a:p>
            <a:pPr marL="285750" indent="-285750">
              <a:lnSpc>
                <a:spcPct val="125000"/>
              </a:lnSpc>
              <a:spcBef>
                <a:spcPts val="0"/>
              </a:spcBef>
              <a:spcAft>
                <a:spcPts val="750"/>
              </a:spcAft>
            </a:pPr>
            <a:r>
              <a:rPr lang="en-GB" sz="1600" dirty="0"/>
              <a:t>Supervision can have significant benefits for the wider service and service users</a:t>
            </a:r>
          </a:p>
          <a:p>
            <a:pPr marL="285750" indent="-285750">
              <a:lnSpc>
                <a:spcPct val="125000"/>
              </a:lnSpc>
              <a:spcBef>
                <a:spcPts val="0"/>
              </a:spcBef>
              <a:spcAft>
                <a:spcPts val="750"/>
              </a:spcAft>
            </a:pPr>
            <a:r>
              <a:rPr lang="en-GB" sz="1600" dirty="0"/>
              <a:t>Active learning and continuing professional development activities are required to be an effective supervisor and supervisee</a:t>
            </a:r>
          </a:p>
          <a:p>
            <a:pPr marL="285750" indent="-285750">
              <a:lnSpc>
                <a:spcPct val="125000"/>
              </a:lnSpc>
              <a:spcBef>
                <a:spcPts val="0"/>
              </a:spcBef>
              <a:spcAft>
                <a:spcPts val="750"/>
              </a:spcAft>
            </a:pPr>
            <a:r>
              <a:rPr lang="en-GB" sz="1600" dirty="0"/>
              <a:t>Some registrants may be supervised by people from outside of their origin profession</a:t>
            </a:r>
          </a:p>
        </p:txBody>
      </p:sp>
      <p:pic>
        <p:nvPicPr>
          <p:cNvPr id="5" name="Picture 4">
            <a:extLst>
              <a:ext uri="{FF2B5EF4-FFF2-40B4-BE49-F238E27FC236}">
                <a16:creationId xmlns:a16="http://schemas.microsoft.com/office/drawing/2014/main" id="{79E2CFFF-773C-526A-4BAC-AA38D1B8B1D0}"/>
              </a:ext>
            </a:extLst>
          </p:cNvPr>
          <p:cNvPicPr>
            <a:picLocks noChangeAspect="1"/>
          </p:cNvPicPr>
          <p:nvPr/>
        </p:nvPicPr>
        <p:blipFill>
          <a:blip r:embed="rId3"/>
          <a:srcRect l="2339" t="8912" r="5931" b="8843"/>
          <a:stretch>
            <a:fillRect/>
          </a:stretch>
        </p:blipFill>
        <p:spPr>
          <a:xfrm>
            <a:off x="683155" y="4727099"/>
            <a:ext cx="7798742" cy="1820182"/>
          </a:xfrm>
          <a:prstGeom prst="roundRect">
            <a:avLst/>
          </a:prstGeom>
        </p:spPr>
      </p:pic>
    </p:spTree>
    <p:extLst>
      <p:ext uri="{BB962C8B-B14F-4D97-AF65-F5344CB8AC3E}">
        <p14:creationId xmlns:p14="http://schemas.microsoft.com/office/powerpoint/2010/main" val="231392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A8EE4-79A1-8928-C46E-4AFBB7C342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6FB11B-D8F7-1D40-4E1D-8F1DFE87A3E8}"/>
              </a:ext>
            </a:extLst>
          </p:cNvPr>
          <p:cNvSpPr>
            <a:spLocks noGrp="1"/>
          </p:cNvSpPr>
          <p:nvPr>
            <p:ph type="title"/>
          </p:nvPr>
        </p:nvSpPr>
        <p:spPr>
          <a:xfrm>
            <a:off x="595197" y="1049544"/>
            <a:ext cx="7886700" cy="660786"/>
          </a:xfrm>
          <a:prstGeom prst="rect">
            <a:avLst/>
          </a:prstGeom>
        </p:spPr>
        <p:txBody>
          <a:bodyPr/>
          <a:lstStyle/>
          <a:p>
            <a:r>
              <a:rPr lang="en-GB"/>
              <a:t>Reflective questions and any further actions?</a:t>
            </a:r>
          </a:p>
        </p:txBody>
      </p:sp>
      <p:sp>
        <p:nvSpPr>
          <p:cNvPr id="4" name="Content Placeholder 2">
            <a:extLst>
              <a:ext uri="{FF2B5EF4-FFF2-40B4-BE49-F238E27FC236}">
                <a16:creationId xmlns:a16="http://schemas.microsoft.com/office/drawing/2014/main" id="{2358B101-D8D7-AFF7-7649-E3F40C43D751}"/>
              </a:ext>
            </a:extLst>
          </p:cNvPr>
          <p:cNvSpPr txBox="1">
            <a:spLocks/>
          </p:cNvSpPr>
          <p:nvPr/>
        </p:nvSpPr>
        <p:spPr>
          <a:xfrm>
            <a:off x="595197" y="5693813"/>
            <a:ext cx="7886700" cy="504967"/>
          </a:xfrm>
          <a:prstGeom prst="rect">
            <a:avLst/>
          </a:prstGeom>
        </p:spPr>
        <p:txBody>
          <a:bodyPr vert="horz" lIns="91440" tIns="45720" rIns="91440" bIns="45720" rtlCol="0">
            <a:normAutofit/>
          </a:bodyPr>
          <a:lstStyle>
            <a:lvl1pPr marL="171450" indent="-171450" algn="l" defTabSz="685800" rtl="0" eaLnBrk="1" latinLnBrk="0" hangingPunct="1">
              <a:lnSpc>
                <a:spcPct val="140000"/>
              </a:lnSpc>
              <a:spcBef>
                <a:spcPts val="750"/>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40000"/>
              </a:lnSpc>
              <a:spcBef>
                <a:spcPts val="375"/>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40000"/>
              </a:lnSpc>
              <a:spcBef>
                <a:spcPts val="375"/>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0" algn="ctr" defTabSz="685800" rtl="0" eaLnBrk="1" fontAlgn="auto" latinLnBrk="0" hangingPunct="1">
              <a:lnSpc>
                <a:spcPct val="140000"/>
              </a:lnSpc>
              <a:spcBef>
                <a:spcPts val="750"/>
              </a:spcBef>
              <a:spcAft>
                <a:spcPts val="1200"/>
              </a:spcAft>
              <a:buClrTx/>
              <a:buSzTx/>
              <a:buFont typeface="Arial" panose="020B0604020202020204" pitchFamily="34" charset="0"/>
              <a:buNone/>
              <a:tabLst/>
              <a:defRPr/>
            </a:pPr>
            <a:endParaRPr kumimoji="0" lang="en-GB" sz="2000" b="0" i="0" u="none" strike="noStrike" kern="1200" cap="none" spc="0" normalizeH="0" baseline="0" noProof="0">
              <a:ln>
                <a:noFill/>
              </a:ln>
              <a:solidFill>
                <a:srgbClr val="1961A3">
                  <a:lumMod val="75000"/>
                </a:srgbClr>
              </a:solidFill>
              <a:effectLst/>
              <a:uLnTx/>
              <a:uFillTx/>
              <a:latin typeface="Arial" panose="020B0604020202020204" pitchFamily="34" charset="0"/>
              <a:ea typeface="+mn-ea"/>
              <a:cs typeface="Arial" panose="020B0604020202020204" pitchFamily="34" charset="0"/>
            </a:endParaRPr>
          </a:p>
        </p:txBody>
      </p:sp>
      <p:grpSp>
        <p:nvGrpSpPr>
          <p:cNvPr id="22" name="Group 21">
            <a:extLst>
              <a:ext uri="{FF2B5EF4-FFF2-40B4-BE49-F238E27FC236}">
                <a16:creationId xmlns:a16="http://schemas.microsoft.com/office/drawing/2014/main" id="{969CAC3F-D8EC-6869-8449-C60226D1DDEA}"/>
              </a:ext>
            </a:extLst>
          </p:cNvPr>
          <p:cNvGrpSpPr/>
          <p:nvPr/>
        </p:nvGrpSpPr>
        <p:grpSpPr>
          <a:xfrm>
            <a:off x="748563" y="2150601"/>
            <a:ext cx="3378163" cy="4048179"/>
            <a:chOff x="3202396" y="2082298"/>
            <a:chExt cx="2555208" cy="3117499"/>
          </a:xfrm>
        </p:grpSpPr>
        <p:sp>
          <p:nvSpPr>
            <p:cNvPr id="11" name="Rectangle: Rounded Corners 10">
              <a:extLst>
                <a:ext uri="{FF2B5EF4-FFF2-40B4-BE49-F238E27FC236}">
                  <a16:creationId xmlns:a16="http://schemas.microsoft.com/office/drawing/2014/main" id="{27CB6F94-7C8F-89D5-355F-DEE17F994F45}"/>
                </a:ext>
              </a:extLst>
            </p:cNvPr>
            <p:cNvSpPr/>
            <p:nvPr/>
          </p:nvSpPr>
          <p:spPr>
            <a:xfrm>
              <a:off x="3202396" y="2606723"/>
              <a:ext cx="2555208" cy="2593074"/>
            </a:xfrm>
            <a:prstGeom prst="roundRect">
              <a:avLst>
                <a:gd name="adj" fmla="val 8223"/>
              </a:avLst>
            </a:prstGeom>
            <a:solidFill>
              <a:schemeClr val="bg1"/>
            </a:solidFill>
            <a:ln w="22225">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Oval 7">
              <a:extLst>
                <a:ext uri="{FF2B5EF4-FFF2-40B4-BE49-F238E27FC236}">
                  <a16:creationId xmlns:a16="http://schemas.microsoft.com/office/drawing/2014/main" id="{2666EECC-FFAB-010E-D5B1-2AD742DD2BFF}"/>
                </a:ext>
              </a:extLst>
            </p:cNvPr>
            <p:cNvSpPr/>
            <p:nvPr/>
          </p:nvSpPr>
          <p:spPr>
            <a:xfrm>
              <a:off x="4056919" y="2082298"/>
              <a:ext cx="846162" cy="846162"/>
            </a:xfrm>
            <a:prstGeom prst="ellipse">
              <a:avLst/>
            </a:prstGeom>
            <a:solidFill>
              <a:schemeClr val="bg1"/>
            </a:solidFill>
            <a:ln w="22225">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Content Placeholder 2">
              <a:extLst>
                <a:ext uri="{FF2B5EF4-FFF2-40B4-BE49-F238E27FC236}">
                  <a16:creationId xmlns:a16="http://schemas.microsoft.com/office/drawing/2014/main" id="{A90055D2-E604-B209-8C03-D496BE5BE9B4}"/>
                </a:ext>
              </a:extLst>
            </p:cNvPr>
            <p:cNvSpPr txBox="1">
              <a:spLocks/>
            </p:cNvSpPr>
            <p:nvPr/>
          </p:nvSpPr>
          <p:spPr>
            <a:xfrm>
              <a:off x="3295370" y="2994362"/>
              <a:ext cx="2369260" cy="1809649"/>
            </a:xfrm>
            <a:prstGeom prst="rect">
              <a:avLst/>
            </a:prstGeom>
          </p:spPr>
          <p:txBody>
            <a:bodyPr vert="horz" lIns="91440" tIns="45720" rIns="91440" bIns="45720" rtlCol="0">
              <a:noAutofit/>
            </a:bodyPr>
            <a:lstStyle>
              <a:lvl1pPr marL="171450" indent="-171450" algn="l" defTabSz="685800" rtl="0" eaLnBrk="1" latinLnBrk="0" hangingPunct="1">
                <a:lnSpc>
                  <a:spcPct val="140000"/>
                </a:lnSpc>
                <a:spcBef>
                  <a:spcPts val="750"/>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40000"/>
                </a:lnSpc>
                <a:spcBef>
                  <a:spcPts val="375"/>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40000"/>
                </a:lnSpc>
                <a:spcBef>
                  <a:spcPts val="375"/>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25000"/>
                </a:lnSpc>
                <a:spcBef>
                  <a:spcPts val="750"/>
                </a:spcBef>
                <a:spcAft>
                  <a:spcPts val="1200"/>
                </a:spcAft>
                <a:buClrTx/>
                <a:buSzTx/>
                <a:buFont typeface="Arial" panose="020B0604020202020204" pitchFamily="34" charset="0"/>
                <a:buNone/>
                <a:tabLst/>
                <a:defRPr/>
              </a:pPr>
              <a:r>
                <a:rPr lang="en-GB" sz="1600" dirty="0">
                  <a:solidFill>
                    <a:srgbClr val="1961A3">
                      <a:lumMod val="75000"/>
                    </a:srgbClr>
                  </a:solidFill>
                </a:rPr>
                <a:t>List all your service user groups?</a:t>
              </a:r>
            </a:p>
            <a:p>
              <a:pPr marL="0" marR="0" lvl="0" indent="0" algn="ctr" defTabSz="685800" rtl="0" eaLnBrk="1" fontAlgn="auto" latinLnBrk="0" hangingPunct="1">
                <a:lnSpc>
                  <a:spcPct val="125000"/>
                </a:lnSpc>
                <a:spcBef>
                  <a:spcPts val="750"/>
                </a:spcBef>
                <a:spcAft>
                  <a:spcPts val="1200"/>
                </a:spcAft>
                <a:buClrTx/>
                <a:buSzTx/>
                <a:buFont typeface="Arial" panose="020B0604020202020204" pitchFamily="34" charset="0"/>
                <a:buNone/>
                <a:tabLst/>
                <a:defRPr/>
              </a:pPr>
              <a:r>
                <a:rPr lang="en-GB" sz="1600" dirty="0">
                  <a:solidFill>
                    <a:srgbClr val="1961A3">
                      <a:lumMod val="75000"/>
                    </a:srgbClr>
                  </a:solidFill>
                </a:rPr>
                <a:t>How does / could supervision support you to be safe and effective across all the groups of people you serve? </a:t>
              </a:r>
            </a:p>
            <a:p>
              <a:pPr marL="0" marR="0" lvl="0" indent="0" algn="ctr" defTabSz="685800" rtl="0" eaLnBrk="1" fontAlgn="auto" latinLnBrk="0" hangingPunct="1">
                <a:lnSpc>
                  <a:spcPct val="125000"/>
                </a:lnSpc>
                <a:spcBef>
                  <a:spcPts val="750"/>
                </a:spcBef>
                <a:spcAft>
                  <a:spcPts val="1200"/>
                </a:spcAft>
                <a:buClrTx/>
                <a:buSzTx/>
                <a:buFont typeface="Arial" panose="020B0604020202020204" pitchFamily="34" charset="0"/>
                <a:buNone/>
                <a:tabLst/>
                <a:defRPr/>
              </a:pPr>
              <a:endParaRPr kumimoji="0" lang="en-GB" sz="1600" b="0" i="0" u="none" strike="noStrike" kern="1200" cap="none" spc="0" normalizeH="0" baseline="0" noProof="0" dirty="0">
                <a:ln>
                  <a:noFill/>
                </a:ln>
                <a:solidFill>
                  <a:srgbClr val="1961A3">
                    <a:lumMod val="75000"/>
                  </a:srgbClr>
                </a:solidFill>
                <a:effectLst/>
                <a:uLnTx/>
                <a:uFillTx/>
                <a:latin typeface="Arial" panose="020B0604020202020204" pitchFamily="34" charset="0"/>
                <a:ea typeface="+mn-ea"/>
                <a:cs typeface="Arial" panose="020B0604020202020204" pitchFamily="34" charset="0"/>
              </a:endParaRPr>
            </a:p>
          </p:txBody>
        </p:sp>
        <p:pic>
          <p:nvPicPr>
            <p:cNvPr id="15" name="Picture 14" descr="A line art of a chat bubble&#10;&#10;AI-generated content may be incorrect.">
              <a:extLst>
                <a:ext uri="{FF2B5EF4-FFF2-40B4-BE49-F238E27FC236}">
                  <a16:creationId xmlns:a16="http://schemas.microsoft.com/office/drawing/2014/main" id="{FF3FC9E8-1AC1-AEB9-FA28-5384CE53FC20}"/>
                </a:ext>
              </a:extLst>
            </p:cNvPr>
            <p:cNvPicPr>
              <a:picLocks noChangeAspect="1"/>
            </p:cNvPicPr>
            <p:nvPr/>
          </p:nvPicPr>
          <p:blipFill>
            <a:blip r:embed="rId3">
              <a:extLst>
                <a:ext uri="{28A0092B-C50C-407E-A947-70E740481C1C}">
                  <a14:useLocalDpi xmlns:a14="http://schemas.microsoft.com/office/drawing/2010/main" val="0"/>
                </a:ext>
              </a:extLst>
            </a:blip>
            <a:srcRect t="7890" b="9727"/>
            <a:stretch>
              <a:fillRect/>
            </a:stretch>
          </p:blipFill>
          <p:spPr>
            <a:xfrm>
              <a:off x="4206121" y="2291941"/>
              <a:ext cx="547759" cy="451259"/>
            </a:xfrm>
            <a:prstGeom prst="rect">
              <a:avLst/>
            </a:prstGeom>
          </p:spPr>
        </p:pic>
      </p:grpSp>
      <p:grpSp>
        <p:nvGrpSpPr>
          <p:cNvPr id="18" name="Group 17">
            <a:extLst>
              <a:ext uri="{FF2B5EF4-FFF2-40B4-BE49-F238E27FC236}">
                <a16:creationId xmlns:a16="http://schemas.microsoft.com/office/drawing/2014/main" id="{EFAA291B-3235-F234-AC1D-4C6E92861738}"/>
              </a:ext>
            </a:extLst>
          </p:cNvPr>
          <p:cNvGrpSpPr/>
          <p:nvPr/>
        </p:nvGrpSpPr>
        <p:grpSpPr>
          <a:xfrm>
            <a:off x="5017275" y="2150601"/>
            <a:ext cx="3464622" cy="4048179"/>
            <a:chOff x="6073252" y="2082298"/>
            <a:chExt cx="2773239" cy="3117499"/>
          </a:xfrm>
        </p:grpSpPr>
        <p:sp>
          <p:nvSpPr>
            <p:cNvPr id="10" name="Rectangle: Rounded Corners 9">
              <a:extLst>
                <a:ext uri="{FF2B5EF4-FFF2-40B4-BE49-F238E27FC236}">
                  <a16:creationId xmlns:a16="http://schemas.microsoft.com/office/drawing/2014/main" id="{B45EDABA-AFFB-AED0-7C82-1FB72ED43158}"/>
                </a:ext>
              </a:extLst>
            </p:cNvPr>
            <p:cNvSpPr/>
            <p:nvPr/>
          </p:nvSpPr>
          <p:spPr>
            <a:xfrm>
              <a:off x="6073252" y="2606722"/>
              <a:ext cx="2773239" cy="2593075"/>
            </a:xfrm>
            <a:prstGeom prst="roundRect">
              <a:avLst>
                <a:gd name="adj" fmla="val 8223"/>
              </a:avLst>
            </a:prstGeom>
            <a:solidFill>
              <a:schemeClr val="bg1"/>
            </a:solidFill>
            <a:ln w="22225">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Content Placeholder 2">
              <a:extLst>
                <a:ext uri="{FF2B5EF4-FFF2-40B4-BE49-F238E27FC236}">
                  <a16:creationId xmlns:a16="http://schemas.microsoft.com/office/drawing/2014/main" id="{6517A608-5CE3-EECE-E355-3B1759E46149}"/>
                </a:ext>
              </a:extLst>
            </p:cNvPr>
            <p:cNvSpPr txBox="1">
              <a:spLocks/>
            </p:cNvSpPr>
            <p:nvPr/>
          </p:nvSpPr>
          <p:spPr>
            <a:xfrm>
              <a:off x="6111682" y="2999865"/>
              <a:ext cx="2696378" cy="2036159"/>
            </a:xfrm>
            <a:prstGeom prst="rect">
              <a:avLst/>
            </a:prstGeom>
          </p:spPr>
          <p:txBody>
            <a:bodyPr vert="horz" lIns="91440" tIns="45720" rIns="91440" bIns="45720" rtlCol="0">
              <a:noAutofit/>
            </a:bodyPr>
            <a:lstStyle>
              <a:lvl1pPr marL="171450" indent="-171450" algn="l" defTabSz="685800" rtl="0" eaLnBrk="1" latinLnBrk="0" hangingPunct="1">
                <a:lnSpc>
                  <a:spcPct val="140000"/>
                </a:lnSpc>
                <a:spcBef>
                  <a:spcPts val="750"/>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40000"/>
                </a:lnSpc>
                <a:spcBef>
                  <a:spcPts val="375"/>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40000"/>
                </a:lnSpc>
                <a:spcBef>
                  <a:spcPts val="375"/>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25000"/>
                </a:lnSpc>
                <a:spcBef>
                  <a:spcPts val="750"/>
                </a:spcBef>
                <a:spcAft>
                  <a:spcPts val="1200"/>
                </a:spcAft>
                <a:buClrTx/>
                <a:buSzTx/>
                <a:buFont typeface="Arial" panose="020B0604020202020204" pitchFamily="34" charset="0"/>
                <a:buNone/>
                <a:tabLst/>
                <a:defRPr/>
              </a:pPr>
              <a:r>
                <a:rPr lang="en-GB" sz="1600" dirty="0">
                  <a:solidFill>
                    <a:srgbClr val="1961A3">
                      <a:lumMod val="75000"/>
                    </a:srgbClr>
                  </a:solidFill>
                </a:rPr>
                <a:t>How do you capture the impact and benefits of supervision for yourself and for your service users?  </a:t>
              </a:r>
            </a:p>
            <a:p>
              <a:pPr marL="0" marR="0" lvl="0" indent="0" algn="ctr" defTabSz="685800" rtl="0" eaLnBrk="1" fontAlgn="auto" latinLnBrk="0" hangingPunct="1">
                <a:lnSpc>
                  <a:spcPct val="125000"/>
                </a:lnSpc>
                <a:spcBef>
                  <a:spcPts val="750"/>
                </a:spcBef>
                <a:spcAft>
                  <a:spcPts val="1200"/>
                </a:spcAft>
                <a:buClrTx/>
                <a:buSzTx/>
                <a:buFont typeface="Arial" panose="020B0604020202020204" pitchFamily="34" charset="0"/>
                <a:buNone/>
                <a:tabLst/>
                <a:defRPr/>
              </a:pPr>
              <a:r>
                <a:rPr lang="en-GB" sz="1600" dirty="0">
                  <a:solidFill>
                    <a:srgbClr val="1961A3">
                      <a:lumMod val="75000"/>
                    </a:srgbClr>
                  </a:solidFill>
                </a:rPr>
                <a:t>Are there any additional actions you would like to consider?</a:t>
              </a:r>
            </a:p>
          </p:txBody>
        </p:sp>
        <p:sp>
          <p:nvSpPr>
            <p:cNvPr id="9" name="Oval 8">
              <a:extLst>
                <a:ext uri="{FF2B5EF4-FFF2-40B4-BE49-F238E27FC236}">
                  <a16:creationId xmlns:a16="http://schemas.microsoft.com/office/drawing/2014/main" id="{C05878C4-41A9-CB22-5F26-08FD35AD8F50}"/>
                </a:ext>
              </a:extLst>
            </p:cNvPr>
            <p:cNvSpPr/>
            <p:nvPr/>
          </p:nvSpPr>
          <p:spPr>
            <a:xfrm>
              <a:off x="7036790" y="2082298"/>
              <a:ext cx="846162" cy="846162"/>
            </a:xfrm>
            <a:prstGeom prst="ellipse">
              <a:avLst/>
            </a:prstGeom>
            <a:solidFill>
              <a:schemeClr val="bg1"/>
            </a:solidFill>
            <a:ln w="22225">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7" name="Picture 16" descr="An orange arrow pointing to the right&#10;&#10;AI-generated content may be incorrect.">
              <a:extLst>
                <a:ext uri="{FF2B5EF4-FFF2-40B4-BE49-F238E27FC236}">
                  <a16:creationId xmlns:a16="http://schemas.microsoft.com/office/drawing/2014/main" id="{EC1B4156-F9C2-A3E4-7DAF-894E3A7743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2935" y="2234754"/>
              <a:ext cx="558931" cy="558931"/>
            </a:xfrm>
            <a:prstGeom prst="rect">
              <a:avLst/>
            </a:prstGeom>
          </p:spPr>
        </p:pic>
      </p:grpSp>
    </p:spTree>
    <p:extLst>
      <p:ext uri="{BB962C8B-B14F-4D97-AF65-F5344CB8AC3E}">
        <p14:creationId xmlns:p14="http://schemas.microsoft.com/office/powerpoint/2010/main" val="3071070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83E8C-8DC2-2E86-63B9-5AD965B6D7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BF1CA2-32A8-4092-5242-B09B9559B8DB}"/>
              </a:ext>
            </a:extLst>
          </p:cNvPr>
          <p:cNvSpPr>
            <a:spLocks noGrp="1"/>
          </p:cNvSpPr>
          <p:nvPr>
            <p:ph type="title"/>
          </p:nvPr>
        </p:nvSpPr>
        <p:spPr>
          <a:xfrm>
            <a:off x="628649" y="351290"/>
            <a:ext cx="7886701" cy="660786"/>
          </a:xfrm>
          <a:prstGeom prst="rect">
            <a:avLst/>
          </a:prstGeom>
        </p:spPr>
        <p:txBody>
          <a:bodyPr>
            <a:normAutofit fontScale="90000"/>
          </a:bodyPr>
          <a:lstStyle/>
          <a:p>
            <a:r>
              <a:rPr lang="en-GB" dirty="0"/>
              <a:t>Different types of supervision </a:t>
            </a:r>
            <a:br>
              <a:rPr lang="en-GB" dirty="0"/>
            </a:br>
            <a:r>
              <a:rPr lang="en-GB" dirty="0"/>
              <a:t>(see descriptions in the notes)</a:t>
            </a:r>
          </a:p>
        </p:txBody>
      </p:sp>
      <p:grpSp>
        <p:nvGrpSpPr>
          <p:cNvPr id="6" name="Group 5">
            <a:extLst>
              <a:ext uri="{FF2B5EF4-FFF2-40B4-BE49-F238E27FC236}">
                <a16:creationId xmlns:a16="http://schemas.microsoft.com/office/drawing/2014/main" id="{9305A56C-25E5-3690-4951-979DE261B805}"/>
              </a:ext>
            </a:extLst>
          </p:cNvPr>
          <p:cNvGrpSpPr/>
          <p:nvPr/>
        </p:nvGrpSpPr>
        <p:grpSpPr>
          <a:xfrm>
            <a:off x="1705970" y="1397513"/>
            <a:ext cx="6059605" cy="5208002"/>
            <a:chOff x="1705970" y="1397513"/>
            <a:chExt cx="6059605" cy="5208002"/>
          </a:xfrm>
        </p:grpSpPr>
        <p:pic>
          <p:nvPicPr>
            <p:cNvPr id="5" name="Picture 4">
              <a:extLst>
                <a:ext uri="{FF2B5EF4-FFF2-40B4-BE49-F238E27FC236}">
                  <a16:creationId xmlns:a16="http://schemas.microsoft.com/office/drawing/2014/main" id="{8EB01C00-ABD3-25A7-F3BF-7134C5755942}"/>
                </a:ext>
              </a:extLst>
            </p:cNvPr>
            <p:cNvPicPr>
              <a:picLocks noChangeAspect="1"/>
            </p:cNvPicPr>
            <p:nvPr/>
          </p:nvPicPr>
          <p:blipFill>
            <a:blip r:embed="rId3"/>
            <a:stretch>
              <a:fillRect/>
            </a:stretch>
          </p:blipFill>
          <p:spPr>
            <a:xfrm>
              <a:off x="1705970" y="1408341"/>
              <a:ext cx="2962361" cy="2533324"/>
            </a:xfrm>
            <a:prstGeom prst="roundRect">
              <a:avLst>
                <a:gd name="adj" fmla="val 8383"/>
              </a:avLst>
            </a:prstGeom>
            <a:ln w="25400">
              <a:solidFill>
                <a:srgbClr val="FF6600"/>
              </a:solidFill>
            </a:ln>
          </p:spPr>
        </p:pic>
        <p:pic>
          <p:nvPicPr>
            <p:cNvPr id="7" name="Picture 6">
              <a:extLst>
                <a:ext uri="{FF2B5EF4-FFF2-40B4-BE49-F238E27FC236}">
                  <a16:creationId xmlns:a16="http://schemas.microsoft.com/office/drawing/2014/main" id="{5800A41D-90EF-3A98-2CB9-6375C4E20B03}"/>
                </a:ext>
              </a:extLst>
            </p:cNvPr>
            <p:cNvPicPr>
              <a:picLocks noChangeAspect="1"/>
            </p:cNvPicPr>
            <p:nvPr/>
          </p:nvPicPr>
          <p:blipFill>
            <a:blip r:embed="rId4"/>
            <a:srcRect r="11970"/>
            <a:stretch>
              <a:fillRect/>
            </a:stretch>
          </p:blipFill>
          <p:spPr>
            <a:xfrm>
              <a:off x="1705970" y="4051753"/>
              <a:ext cx="2962361" cy="2553762"/>
            </a:xfrm>
            <a:prstGeom prst="roundRect">
              <a:avLst>
                <a:gd name="adj" fmla="val 6552"/>
              </a:avLst>
            </a:prstGeom>
            <a:ln w="25400">
              <a:solidFill>
                <a:srgbClr val="FF6600"/>
              </a:solidFill>
            </a:ln>
          </p:spPr>
        </p:pic>
        <p:pic>
          <p:nvPicPr>
            <p:cNvPr id="9" name="Picture 8">
              <a:extLst>
                <a:ext uri="{FF2B5EF4-FFF2-40B4-BE49-F238E27FC236}">
                  <a16:creationId xmlns:a16="http://schemas.microsoft.com/office/drawing/2014/main" id="{74C2AB4A-FDB1-6B92-56B2-DD23F973AF34}"/>
                </a:ext>
              </a:extLst>
            </p:cNvPr>
            <p:cNvPicPr>
              <a:picLocks noChangeAspect="1"/>
            </p:cNvPicPr>
            <p:nvPr/>
          </p:nvPicPr>
          <p:blipFill>
            <a:blip r:embed="rId5"/>
            <a:srcRect l="9976" r="12516"/>
            <a:stretch>
              <a:fillRect/>
            </a:stretch>
          </p:blipFill>
          <p:spPr>
            <a:xfrm>
              <a:off x="4803214" y="1397513"/>
              <a:ext cx="2962361" cy="2554980"/>
            </a:xfrm>
            <a:prstGeom prst="roundRect">
              <a:avLst>
                <a:gd name="adj" fmla="val 8453"/>
              </a:avLst>
            </a:prstGeom>
            <a:ln w="25400">
              <a:solidFill>
                <a:srgbClr val="FF6600"/>
              </a:solidFill>
            </a:ln>
          </p:spPr>
        </p:pic>
        <p:pic>
          <p:nvPicPr>
            <p:cNvPr id="13" name="Picture 12">
              <a:extLst>
                <a:ext uri="{FF2B5EF4-FFF2-40B4-BE49-F238E27FC236}">
                  <a16:creationId xmlns:a16="http://schemas.microsoft.com/office/drawing/2014/main" id="{2FFC87A6-74C4-FC06-7933-0BA446B46116}"/>
                </a:ext>
              </a:extLst>
            </p:cNvPr>
            <p:cNvPicPr>
              <a:picLocks noChangeAspect="1"/>
            </p:cNvPicPr>
            <p:nvPr/>
          </p:nvPicPr>
          <p:blipFill>
            <a:blip r:embed="rId6"/>
            <a:srcRect l="15243" t="6138" r="14428" b="-1"/>
            <a:stretch>
              <a:fillRect/>
            </a:stretch>
          </p:blipFill>
          <p:spPr>
            <a:xfrm>
              <a:off x="4803214" y="4061972"/>
              <a:ext cx="2962361" cy="2533324"/>
            </a:xfrm>
            <a:prstGeom prst="roundRect">
              <a:avLst>
                <a:gd name="adj" fmla="val 7745"/>
              </a:avLst>
            </a:prstGeom>
            <a:ln w="25400">
              <a:solidFill>
                <a:srgbClr val="FF6600"/>
              </a:solidFill>
            </a:ln>
          </p:spPr>
        </p:pic>
      </p:grpSp>
    </p:spTree>
    <p:extLst>
      <p:ext uri="{BB962C8B-B14F-4D97-AF65-F5344CB8AC3E}">
        <p14:creationId xmlns:p14="http://schemas.microsoft.com/office/powerpoint/2010/main" val="8980209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BE5C1-8F2E-153F-60BC-2D188573D200}"/>
              </a:ext>
            </a:extLst>
          </p:cNvPr>
          <p:cNvSpPr>
            <a:spLocks noGrp="1"/>
          </p:cNvSpPr>
          <p:nvPr>
            <p:ph type="title"/>
          </p:nvPr>
        </p:nvSpPr>
        <p:spPr>
          <a:xfrm>
            <a:off x="440714" y="1155598"/>
            <a:ext cx="7886700" cy="660786"/>
          </a:xfrm>
        </p:spPr>
        <p:txBody>
          <a:bodyPr/>
          <a:lstStyle/>
          <a:p>
            <a:r>
              <a:rPr lang="en-GB" dirty="0"/>
              <a:t>Supervision across the four pillars of practice</a:t>
            </a:r>
          </a:p>
        </p:txBody>
      </p:sp>
      <p:pic>
        <p:nvPicPr>
          <p:cNvPr id="1026" name="Picture 2">
            <a:extLst>
              <a:ext uri="{FF2B5EF4-FFF2-40B4-BE49-F238E27FC236}">
                <a16:creationId xmlns:a16="http://schemas.microsoft.com/office/drawing/2014/main" id="{D7096E85-B3A5-4B69-D25A-BEBA2C0D885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672036" y="1458291"/>
            <a:ext cx="5392276" cy="319690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26A0BBA-03C5-8D13-61C5-42E026B5704E}"/>
              </a:ext>
            </a:extLst>
          </p:cNvPr>
          <p:cNvSpPr txBox="1"/>
          <p:nvPr/>
        </p:nvSpPr>
        <p:spPr>
          <a:xfrm>
            <a:off x="315124" y="6199699"/>
            <a:ext cx="8778240" cy="307777"/>
          </a:xfrm>
          <a:prstGeom prst="rect">
            <a:avLst/>
          </a:prstGeom>
          <a:noFill/>
        </p:spPr>
        <p:txBody>
          <a:bodyPr wrap="square" rtlCol="0">
            <a:spAutoFit/>
          </a:bodyPr>
          <a:lstStyle/>
          <a:p>
            <a:r>
              <a:rPr lang="en-GB" sz="1400" dirty="0"/>
              <a:t>NB: pillar size is an illustrative example only and does not reflect every role at the advanced level</a:t>
            </a:r>
          </a:p>
        </p:txBody>
      </p:sp>
      <p:pic>
        <p:nvPicPr>
          <p:cNvPr id="1039" name="Picture 1038">
            <a:extLst>
              <a:ext uri="{FF2B5EF4-FFF2-40B4-BE49-F238E27FC236}">
                <a16:creationId xmlns:a16="http://schemas.microsoft.com/office/drawing/2014/main" id="{74DBE410-EC1F-E128-9ECC-67F13BFF9E90}"/>
              </a:ext>
            </a:extLst>
          </p:cNvPr>
          <p:cNvPicPr>
            <a:picLocks noChangeAspect="1"/>
          </p:cNvPicPr>
          <p:nvPr/>
        </p:nvPicPr>
        <p:blipFill>
          <a:blip r:embed="rId4"/>
          <a:stretch>
            <a:fillRect/>
          </a:stretch>
        </p:blipFill>
        <p:spPr>
          <a:xfrm>
            <a:off x="956528" y="2327255"/>
            <a:ext cx="3005588" cy="2987299"/>
          </a:xfrm>
          <a:prstGeom prst="rect">
            <a:avLst/>
          </a:prstGeom>
        </p:spPr>
      </p:pic>
      <p:pic>
        <p:nvPicPr>
          <p:cNvPr id="1040" name="Picture 1039">
            <a:extLst>
              <a:ext uri="{FF2B5EF4-FFF2-40B4-BE49-F238E27FC236}">
                <a16:creationId xmlns:a16="http://schemas.microsoft.com/office/drawing/2014/main" id="{D007F0CA-BAA6-8547-DB06-7CD616602069}"/>
              </a:ext>
            </a:extLst>
          </p:cNvPr>
          <p:cNvPicPr>
            <a:picLocks noChangeAspect="1"/>
          </p:cNvPicPr>
          <p:nvPr/>
        </p:nvPicPr>
        <p:blipFill>
          <a:blip r:embed="rId5"/>
          <a:stretch>
            <a:fillRect/>
          </a:stretch>
        </p:blipFill>
        <p:spPr>
          <a:xfrm>
            <a:off x="5181886" y="2327254"/>
            <a:ext cx="2999492" cy="2987299"/>
          </a:xfrm>
          <a:prstGeom prst="rect">
            <a:avLst/>
          </a:prstGeom>
        </p:spPr>
      </p:pic>
      <p:pic>
        <p:nvPicPr>
          <p:cNvPr id="1041" name="Picture 1040">
            <a:extLst>
              <a:ext uri="{FF2B5EF4-FFF2-40B4-BE49-F238E27FC236}">
                <a16:creationId xmlns:a16="http://schemas.microsoft.com/office/drawing/2014/main" id="{55FFC446-74EF-D109-4AA4-0E31A4182525}"/>
              </a:ext>
            </a:extLst>
          </p:cNvPr>
          <p:cNvPicPr>
            <a:picLocks noChangeAspect="1"/>
          </p:cNvPicPr>
          <p:nvPr/>
        </p:nvPicPr>
        <p:blipFill>
          <a:blip r:embed="rId6"/>
          <a:stretch>
            <a:fillRect/>
          </a:stretch>
        </p:blipFill>
        <p:spPr>
          <a:xfrm>
            <a:off x="9711508" y="3965448"/>
            <a:ext cx="3005588" cy="2987299"/>
          </a:xfrm>
          <a:prstGeom prst="rect">
            <a:avLst/>
          </a:prstGeom>
        </p:spPr>
      </p:pic>
      <p:pic>
        <p:nvPicPr>
          <p:cNvPr id="1042" name="Picture 1041">
            <a:extLst>
              <a:ext uri="{FF2B5EF4-FFF2-40B4-BE49-F238E27FC236}">
                <a16:creationId xmlns:a16="http://schemas.microsoft.com/office/drawing/2014/main" id="{B3D4CA89-EBA1-3FCF-481D-B7647E0284FC}"/>
              </a:ext>
            </a:extLst>
          </p:cNvPr>
          <p:cNvPicPr>
            <a:picLocks noChangeAspect="1"/>
          </p:cNvPicPr>
          <p:nvPr/>
        </p:nvPicPr>
        <p:blipFill>
          <a:blip r:embed="rId7"/>
          <a:stretch>
            <a:fillRect/>
          </a:stretch>
        </p:blipFill>
        <p:spPr>
          <a:xfrm>
            <a:off x="9711508" y="534696"/>
            <a:ext cx="3005588" cy="2993395"/>
          </a:xfrm>
          <a:prstGeom prst="rect">
            <a:avLst/>
          </a:prstGeom>
        </p:spPr>
      </p:pic>
    </p:spTree>
    <p:extLst>
      <p:ext uri="{BB962C8B-B14F-4D97-AF65-F5344CB8AC3E}">
        <p14:creationId xmlns:p14="http://schemas.microsoft.com/office/powerpoint/2010/main" val="37435018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1_Office Theme">
  <a:themeElements>
    <a:clrScheme name="HCPC webinar">
      <a:dk1>
        <a:sysClr val="windowText" lastClr="000000"/>
      </a:dk1>
      <a:lt1>
        <a:sysClr val="window" lastClr="FFFFFF"/>
      </a:lt1>
      <a:dk2>
        <a:srgbClr val="44546A"/>
      </a:dk2>
      <a:lt2>
        <a:srgbClr val="E7E6E6"/>
      </a:lt2>
      <a:accent1>
        <a:srgbClr val="1961A3"/>
      </a:accent1>
      <a:accent2>
        <a:srgbClr val="002C6F"/>
      </a:accent2>
      <a:accent3>
        <a:srgbClr val="DF3226"/>
      </a:accent3>
      <a:accent4>
        <a:srgbClr val="BC1478"/>
      </a:accent4>
      <a:accent5>
        <a:srgbClr val="702F8A"/>
      </a:accent5>
      <a:accent6>
        <a:srgbClr val="187F8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fessional Liaison Service -  Powerpoint template March 2024" id="{C586B2B7-EE5E-489F-A5AE-A73FCF3E0175}" vid="{0C820A06-5F2B-49F4-AC87-DF43B4A11C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269BA9B79D3F4FB3E9CF6F910794EB" ma:contentTypeVersion="12" ma:contentTypeDescription="Create a new document." ma:contentTypeScope="" ma:versionID="9e19d97c3d9a2e3b46409c22af4abd94">
  <xsd:schema xmlns:xsd="http://www.w3.org/2001/XMLSchema" xmlns:xs="http://www.w3.org/2001/XMLSchema" xmlns:p="http://schemas.microsoft.com/office/2006/metadata/properties" xmlns:ns2="c91100c0-2b7d-4e58-8226-ff8a9ba56698" xmlns:ns3="6b83d4ad-82cf-4f2c-98bf-a97c43708b3a" targetNamespace="http://schemas.microsoft.com/office/2006/metadata/properties" ma:root="true" ma:fieldsID="e98dd44ce0cc3565bbf71dd3ce12ebeb" ns2:_="" ns3:_="">
    <xsd:import namespace="c91100c0-2b7d-4e58-8226-ff8a9ba56698"/>
    <xsd:import namespace="6b83d4ad-82cf-4f2c-98bf-a97c43708b3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Record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1100c0-2b7d-4e58-8226-ff8a9ba566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d2a10f7-c7ef-4ddf-9927-83ac14caaa1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Recorded" ma:index="19" nillable="true" ma:displayName="Recorded" ma:format="DateOnly" ma:internalName="Record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b83d4ad-82cf-4f2c-98bf-a97c43708b3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1596ffa-198e-4ea6-b78d-815b4e839700}" ma:internalName="TaxCatchAll" ma:showField="CatchAllData" ma:web="6b83d4ad-82cf-4f2c-98bf-a97c43708b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91100c0-2b7d-4e58-8226-ff8a9ba56698">
      <Terms xmlns="http://schemas.microsoft.com/office/infopath/2007/PartnerControls"/>
    </lcf76f155ced4ddcb4097134ff3c332f>
    <TaxCatchAll xmlns="6b83d4ad-82cf-4f2c-98bf-a97c43708b3a" xsi:nil="true"/>
    <Recorded xmlns="c91100c0-2b7d-4e58-8226-ff8a9ba5669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EE4D29-D1BB-4600-AE56-98929F0F99AD}">
  <ds:schemaRefs>
    <ds:schemaRef ds:uri="6b83d4ad-82cf-4f2c-98bf-a97c43708b3a"/>
    <ds:schemaRef ds:uri="c91100c0-2b7d-4e58-8226-ff8a9ba5669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EDB4790-72EE-410B-8A21-19B96668E2FD}">
  <ds:schemaRefs>
    <ds:schemaRef ds:uri="6b83d4ad-82cf-4f2c-98bf-a97c43708b3a"/>
    <ds:schemaRef ds:uri="http://www.w3.org/XML/1998/namespace"/>
    <ds:schemaRef ds:uri="http://purl.org/dc/elements/1.1/"/>
    <ds:schemaRef ds:uri="http://purl.org/dc/dcmitype/"/>
    <ds:schemaRef ds:uri="c91100c0-2b7d-4e58-8226-ff8a9ba56698"/>
    <ds:schemaRef ds:uri="http://schemas.microsoft.com/office/2006/documentManagement/types"/>
    <ds:schemaRef ds:uri="http://schemas.openxmlformats.org/package/2006/metadata/core-properties"/>
    <ds:schemaRef ds:uri="http://schemas.microsoft.com/office/2006/metadata/properties"/>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417FA5A2-9401-4524-92BF-FFC37296884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44</TotalTime>
  <Words>1161</Words>
  <Application>Microsoft Office PowerPoint</Application>
  <PresentationFormat>On-screen Show (4:3)</PresentationFormat>
  <Paragraphs>102</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Aptos</vt:lpstr>
      <vt:lpstr>Arial</vt:lpstr>
      <vt:lpstr>Wingdings</vt:lpstr>
      <vt:lpstr>1_Office Theme</vt:lpstr>
      <vt:lpstr>Supervision at advanced levels of practice: what the standards say and reflective questions to guide practice </vt:lpstr>
      <vt:lpstr>Content</vt:lpstr>
      <vt:lpstr>HCPC standards for supervision </vt:lpstr>
      <vt:lpstr>Supervision to support registrants to reflect on, define and explain their scope of practice</vt:lpstr>
      <vt:lpstr>Supervision benefits the wider service and service users</vt:lpstr>
      <vt:lpstr>Supervision: Key points to consider</vt:lpstr>
      <vt:lpstr>Reflective questions and any further actions?</vt:lpstr>
      <vt:lpstr>Different types of supervision  (see descriptions in the notes)</vt:lpstr>
      <vt:lpstr>Supervision across the four pillars of practice</vt:lpstr>
      <vt:lpstr>What supervision is not</vt:lpstr>
      <vt:lpstr>Reflective questions and any further actions?</vt:lpstr>
      <vt:lpstr>PowerPoint Presentation</vt:lpstr>
      <vt:lpstr>Reflective questions and any further actions?</vt:lpstr>
      <vt:lpstr>Supervision for experienced advanced practitioners</vt:lpstr>
      <vt:lpstr>Reflective questions and any further actions?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Supervision and delegation at advanced levels of practice</dc:title>
  <dc:creator>HCPC</dc:creator>
  <cp:lastModifiedBy>Becky Glass</cp:lastModifiedBy>
  <cp:revision>23</cp:revision>
  <dcterms:created xsi:type="dcterms:W3CDTF">2025-04-28T10:14:47Z</dcterms:created>
  <dcterms:modified xsi:type="dcterms:W3CDTF">2026-02-19T19:03:14Z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811e234-adb8-40d2-945d-32bf08ea3300_Enabled">
    <vt:lpwstr>true</vt:lpwstr>
  </property>
  <property fmtid="{D5CDD505-2E9C-101B-9397-08002B2CF9AE}" pid="3" name="MSIP_Label_9811e234-adb8-40d2-945d-32bf08ea3300_SetDate">
    <vt:lpwstr>2025-04-28T10:19:20Z</vt:lpwstr>
  </property>
  <property fmtid="{D5CDD505-2E9C-101B-9397-08002B2CF9AE}" pid="4" name="MSIP_Label_9811e234-adb8-40d2-945d-32bf08ea3300_Method">
    <vt:lpwstr>Privileged</vt:lpwstr>
  </property>
  <property fmtid="{D5CDD505-2E9C-101B-9397-08002B2CF9AE}" pid="5" name="MSIP_Label_9811e234-adb8-40d2-945d-32bf08ea3300_Name">
    <vt:lpwstr>9811e234-adb8-40d2-945d-32bf08ea3300</vt:lpwstr>
  </property>
  <property fmtid="{D5CDD505-2E9C-101B-9397-08002B2CF9AE}" pid="6" name="MSIP_Label_9811e234-adb8-40d2-945d-32bf08ea3300_SiteId">
    <vt:lpwstr>204c66d3-15b2-4b28-920b-3969a52f1f8e</vt:lpwstr>
  </property>
  <property fmtid="{D5CDD505-2E9C-101B-9397-08002B2CF9AE}" pid="7" name="MSIP_Label_9811e234-adb8-40d2-945d-32bf08ea3300_ActionId">
    <vt:lpwstr>b3a60e77-c35f-4542-a985-714deda8c588</vt:lpwstr>
  </property>
  <property fmtid="{D5CDD505-2E9C-101B-9397-08002B2CF9AE}" pid="8" name="MSIP_Label_9811e234-adb8-40d2-945d-32bf08ea3300_ContentBits">
    <vt:lpwstr>0</vt:lpwstr>
  </property>
  <property fmtid="{D5CDD505-2E9C-101B-9397-08002B2CF9AE}" pid="9" name="MSIP_Label_9811e234-adb8-40d2-945d-32bf08ea3300_Tag">
    <vt:lpwstr>10, 0, 1, 1</vt:lpwstr>
  </property>
  <property fmtid="{D5CDD505-2E9C-101B-9397-08002B2CF9AE}" pid="10" name="ContentTypeId">
    <vt:lpwstr>0x01010055269BA9B79D3F4FB3E9CF6F910794EB</vt:lpwstr>
  </property>
  <property fmtid="{D5CDD505-2E9C-101B-9397-08002B2CF9AE}" pid="11" name="MediaServiceImageTags">
    <vt:lpwstr/>
  </property>
</Properties>
</file>