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86" r:id="rId5"/>
  </p:sldMasterIdLst>
  <p:notesMasterIdLst>
    <p:notesMasterId r:id="rId18"/>
  </p:notesMasterIdLst>
  <p:handoutMasterIdLst>
    <p:handoutMasterId r:id="rId19"/>
  </p:handoutMasterIdLst>
  <p:sldIdLst>
    <p:sldId id="4678" r:id="rId6"/>
    <p:sldId id="4757" r:id="rId7"/>
    <p:sldId id="4728" r:id="rId8"/>
    <p:sldId id="4911" r:id="rId9"/>
    <p:sldId id="4686" r:id="rId10"/>
    <p:sldId id="4737" r:id="rId11"/>
    <p:sldId id="4668" r:id="rId12"/>
    <p:sldId id="4760" r:id="rId13"/>
    <p:sldId id="4913" r:id="rId14"/>
    <p:sldId id="4912" r:id="rId15"/>
    <p:sldId id="4722" r:id="rId16"/>
    <p:sldId id="491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7FE9C14-1323-A3C9-2E39-86E086660518}" name="Eniola Awoyale" initials="EA" userId="S::awoyale@hcpc-uk.org::99b32738-ec29-4bb8-a238-8a415c938b9d" providerId="AD"/>
  <p188:author id="{9B64B425-6145-B99D-82A8-3448C2C09E25}" name="Claire Garcia" initials="CG" userId="S::garciac@hcpc-uk.org::26d31df0-17e5-4cbe-adf8-456a68274a5d" providerId="AD"/>
  <p188:author id="{3DA1C67E-D44F-AFFA-8EE0-91DD2F5F7164}" name="Stephanie Tempest" initials="ST" userId="S::tempess@hcpc-uk.org::9e57ce52-087c-464b-954a-7d7588372c09" providerId="AD"/>
  <p188:author id="{29F18E7F-08AF-0067-0CD6-6D4DB410598B}" name="Nicholas Biskinis" initials="NB" userId="S::biskinn@hcpc-uk.org::a2c6d865-be92-41dc-936c-b98285283cb1" providerId="AD"/>
  <p188:author id="{0F84E689-7F3F-D476-3539-AB5F0E2C87E8}" name="Allison Whitenack" initials="AW" userId="S::whitena@hcpc-uk.org::91b0c8e1-5651-400a-98b3-af36c63f1d72" providerId="AD"/>
  <p188:author id="{4F4E12B7-2563-ECEC-9AFF-D2EBD1A621D8}" name="Matthew Clayton" initials="MC" userId="S::claytom@hcpc-uk.org::92deb5c9-fb04-4ea3-9baf-c823f7658e1a" providerId="AD"/>
  <p188:author id="{CDBBF1CE-3273-47FB-3F12-3A2D47B5B732}" name="Andrew Smith" initials="AS" userId="S::smitha@hcpc-uk.org::e30f4df6-1245-4584-b336-57c9eadbb05f" providerId="AD"/>
  <p188:author id="{2F82EBFF-AB5D-F14B-556F-ECF4CFE82ABC}" name="Bex Kidson" initials="BK" userId="S::kidsonr@hcpc-uk.org::77d107f7-6fd2-4f16-83ae-e55f0d0c3f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2C6F"/>
    <a:srgbClr val="FF7F96"/>
    <a:srgbClr val="9B3324"/>
    <a:srgbClr val="E5ECF0"/>
    <a:srgbClr val="1961A3"/>
    <a:srgbClr val="109ED5"/>
    <a:srgbClr val="51A831"/>
    <a:srgbClr val="A02B93"/>
    <a:srgbClr val="196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14E17-D8CC-F8AE-C5E4-166DCAE4D9FE}" v="14" dt="2026-02-10T11:10:54.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EB0A7-D174-4E1E-846E-F28D029541EF}" type="doc">
      <dgm:prSet loTypeId="urn:microsoft.com/office/officeart/2011/layout/HexagonRadial" loCatId="cycle" qsTypeId="urn:microsoft.com/office/officeart/2005/8/quickstyle/simple1" qsCatId="simple" csTypeId="urn:microsoft.com/office/officeart/2005/8/colors/accent3_5" csCatId="accent3" phldr="1"/>
      <dgm:spPr/>
      <dgm:t>
        <a:bodyPr/>
        <a:lstStyle/>
        <a:p>
          <a:endParaRPr lang="en-GB"/>
        </a:p>
      </dgm:t>
    </dgm:pt>
    <dgm:pt modelId="{6E9A6493-9E56-4F46-890B-D459C483B1C5}">
      <dgm:prSet phldrT="[Text]"/>
      <dgm:spPr>
        <a:solidFill>
          <a:srgbClr val="FF6600">
            <a:alpha val="80000"/>
          </a:srgbClr>
        </a:solidFill>
      </dgm:spPr>
      <dgm:t>
        <a:bodyPr/>
        <a:lstStyle/>
        <a:p>
          <a:r>
            <a:rPr lang="en-GB">
              <a:latin typeface="Arial" panose="020B0604020202020204" pitchFamily="34" charset="0"/>
              <a:cs typeface="Arial" panose="020B0604020202020204" pitchFamily="34" charset="0"/>
            </a:rPr>
            <a:t>Service needs</a:t>
          </a:r>
        </a:p>
      </dgm:t>
    </dgm:pt>
    <dgm:pt modelId="{A7A72DE3-9F38-4EEF-A10B-04D0D97280EE}" type="parTrans" cxnId="{F5BA8E49-A17D-4302-9EAF-CA757AE85CFE}">
      <dgm:prSet/>
      <dgm:spPr/>
      <dgm:t>
        <a:bodyPr/>
        <a:lstStyle/>
        <a:p>
          <a:endParaRPr lang="en-GB"/>
        </a:p>
      </dgm:t>
    </dgm:pt>
    <dgm:pt modelId="{BBC83D0F-DD04-4C49-A62E-EE87EDBAFECF}" type="sibTrans" cxnId="{F5BA8E49-A17D-4302-9EAF-CA757AE85CFE}">
      <dgm:prSet/>
      <dgm:spPr/>
      <dgm:t>
        <a:bodyPr/>
        <a:lstStyle/>
        <a:p>
          <a:endParaRPr lang="en-GB"/>
        </a:p>
      </dgm:t>
    </dgm:pt>
    <dgm:pt modelId="{70CC0D4C-DFDF-4095-9D81-4C185E8B6A9F}">
      <dgm:prSet phldrT="[Text]"/>
      <dgm:spPr>
        <a:solidFill>
          <a:srgbClr val="FF6600">
            <a:alpha val="90000"/>
          </a:srgbClr>
        </a:solidFill>
      </dgm:spPr>
      <dgm:t>
        <a:bodyPr/>
        <a:lstStyle/>
        <a:p>
          <a:r>
            <a:rPr lang="en-GB">
              <a:latin typeface="Arial" panose="020B0604020202020204" pitchFamily="34" charset="0"/>
              <a:cs typeface="Arial" panose="020B0604020202020204" pitchFamily="34" charset="0"/>
            </a:rPr>
            <a:t>Support	</a:t>
          </a:r>
        </a:p>
      </dgm:t>
    </dgm:pt>
    <dgm:pt modelId="{9EC83D20-CCDF-435D-9742-2B4EE1F88463}" type="parTrans" cxnId="{47E10EFE-93BE-4BE8-9B12-9E5A009ED34F}">
      <dgm:prSet/>
      <dgm:spPr/>
      <dgm:t>
        <a:bodyPr/>
        <a:lstStyle/>
        <a:p>
          <a:endParaRPr lang="en-GB"/>
        </a:p>
      </dgm:t>
    </dgm:pt>
    <dgm:pt modelId="{39D43112-5CD0-4F79-8934-C6A818E562B7}" type="sibTrans" cxnId="{47E10EFE-93BE-4BE8-9B12-9E5A009ED34F}">
      <dgm:prSet/>
      <dgm:spPr/>
      <dgm:t>
        <a:bodyPr/>
        <a:lstStyle/>
        <a:p>
          <a:endParaRPr lang="en-GB"/>
        </a:p>
      </dgm:t>
    </dgm:pt>
    <dgm:pt modelId="{F12B74ED-9BAD-4359-B6F3-CA5224A3AAC8}">
      <dgm:prSet phldrT="[Text]"/>
      <dgm:spPr>
        <a:solidFill>
          <a:srgbClr val="FF6600">
            <a:alpha val="82000"/>
          </a:srgbClr>
        </a:solidFill>
      </dgm:spPr>
      <dgm:t>
        <a:bodyPr/>
        <a:lstStyle/>
        <a:p>
          <a:r>
            <a:rPr lang="en-GB">
              <a:latin typeface="Arial" panose="020B0604020202020204" pitchFamily="34" charset="0"/>
              <a:cs typeface="Arial" panose="020B0604020202020204" pitchFamily="34" charset="0"/>
            </a:rPr>
            <a:t>Preceptorship</a:t>
          </a:r>
        </a:p>
      </dgm:t>
    </dgm:pt>
    <dgm:pt modelId="{937924AE-BF0E-4309-A8B5-3F125166C60E}" type="parTrans" cxnId="{B4B178FE-6CBA-4FAC-A5DF-492CB6E1023B}">
      <dgm:prSet/>
      <dgm:spPr/>
      <dgm:t>
        <a:bodyPr/>
        <a:lstStyle/>
        <a:p>
          <a:endParaRPr lang="en-GB"/>
        </a:p>
      </dgm:t>
    </dgm:pt>
    <dgm:pt modelId="{39DE91AB-19B0-4BBD-9BA0-A21044E2E6A8}" type="sibTrans" cxnId="{B4B178FE-6CBA-4FAC-A5DF-492CB6E1023B}">
      <dgm:prSet/>
      <dgm:spPr/>
      <dgm:t>
        <a:bodyPr/>
        <a:lstStyle/>
        <a:p>
          <a:endParaRPr lang="en-GB"/>
        </a:p>
      </dgm:t>
    </dgm:pt>
    <dgm:pt modelId="{E9246AEE-FCA1-4660-80A6-B4CF4A297FFB}">
      <dgm:prSet phldrT="[Text]"/>
      <dgm:spPr>
        <a:solidFill>
          <a:srgbClr val="FF6600">
            <a:alpha val="74000"/>
          </a:srgbClr>
        </a:solidFill>
      </dgm:spPr>
      <dgm:t>
        <a:bodyPr/>
        <a:lstStyle/>
        <a:p>
          <a:r>
            <a:rPr lang="en-GB">
              <a:latin typeface="Arial" panose="020B0604020202020204" pitchFamily="34" charset="0"/>
              <a:cs typeface="Arial" panose="020B0604020202020204" pitchFamily="34" charset="0"/>
            </a:rPr>
            <a:t>Foundation</a:t>
          </a:r>
        </a:p>
      </dgm:t>
    </dgm:pt>
    <dgm:pt modelId="{23669863-59A9-4DEA-8021-E97810F291DD}" type="parTrans" cxnId="{5C01F51D-7223-4B03-8F86-CE9F4CAF74B2}">
      <dgm:prSet/>
      <dgm:spPr/>
      <dgm:t>
        <a:bodyPr/>
        <a:lstStyle/>
        <a:p>
          <a:endParaRPr lang="en-GB"/>
        </a:p>
      </dgm:t>
    </dgm:pt>
    <dgm:pt modelId="{DEF93813-F73C-4097-90B7-34B724DD8316}" type="sibTrans" cxnId="{5C01F51D-7223-4B03-8F86-CE9F4CAF74B2}">
      <dgm:prSet/>
      <dgm:spPr/>
      <dgm:t>
        <a:bodyPr/>
        <a:lstStyle/>
        <a:p>
          <a:endParaRPr lang="en-GB"/>
        </a:p>
      </dgm:t>
    </dgm:pt>
    <dgm:pt modelId="{9F3DBAEA-CD68-406B-9B60-9252F473463E}">
      <dgm:prSet phldrT="[Text]"/>
      <dgm:spPr>
        <a:solidFill>
          <a:srgbClr val="FF6600">
            <a:alpha val="66000"/>
          </a:srgbClr>
        </a:solidFill>
      </dgm:spPr>
      <dgm:t>
        <a:bodyPr/>
        <a:lstStyle/>
        <a:p>
          <a:r>
            <a:rPr lang="en-GB">
              <a:latin typeface="Arial" panose="020B0604020202020204" pitchFamily="34" charset="0"/>
              <a:cs typeface="Arial" panose="020B0604020202020204" pitchFamily="34" charset="0"/>
            </a:rPr>
            <a:t>Enhanced</a:t>
          </a:r>
        </a:p>
      </dgm:t>
    </dgm:pt>
    <dgm:pt modelId="{65B55774-7141-488B-B7BA-AD0E71F699D0}" type="parTrans" cxnId="{0BC00F3E-997C-48EF-828C-44317EAE69F3}">
      <dgm:prSet/>
      <dgm:spPr/>
      <dgm:t>
        <a:bodyPr/>
        <a:lstStyle/>
        <a:p>
          <a:endParaRPr lang="en-GB"/>
        </a:p>
      </dgm:t>
    </dgm:pt>
    <dgm:pt modelId="{1A0CB993-90D9-4E85-B9C1-03AF24B20C89}" type="sibTrans" cxnId="{0BC00F3E-997C-48EF-828C-44317EAE69F3}">
      <dgm:prSet/>
      <dgm:spPr/>
      <dgm:t>
        <a:bodyPr/>
        <a:lstStyle/>
        <a:p>
          <a:endParaRPr lang="en-GB"/>
        </a:p>
      </dgm:t>
    </dgm:pt>
    <dgm:pt modelId="{4DFE97AB-47CC-4161-9691-0230374102EE}">
      <dgm:prSet phldrT="[Text]"/>
      <dgm:spPr>
        <a:solidFill>
          <a:srgbClr val="FF6600">
            <a:alpha val="58000"/>
          </a:srgbClr>
        </a:solidFill>
      </dgm:spPr>
      <dgm:t>
        <a:bodyPr/>
        <a:lstStyle/>
        <a:p>
          <a:r>
            <a:rPr lang="en-GB">
              <a:latin typeface="Arial" panose="020B0604020202020204" pitchFamily="34" charset="0"/>
              <a:cs typeface="Arial" panose="020B0604020202020204" pitchFamily="34" charset="0"/>
            </a:rPr>
            <a:t>Advanced</a:t>
          </a:r>
        </a:p>
      </dgm:t>
    </dgm:pt>
    <dgm:pt modelId="{D92A2D01-5260-4E40-8CC0-F212B98E662E}" type="parTrans" cxnId="{9E9B05E3-84A5-49D1-BBCC-AFFC635E0341}">
      <dgm:prSet/>
      <dgm:spPr/>
      <dgm:t>
        <a:bodyPr/>
        <a:lstStyle/>
        <a:p>
          <a:endParaRPr lang="en-GB"/>
        </a:p>
      </dgm:t>
    </dgm:pt>
    <dgm:pt modelId="{3EEAD3C6-8583-4CC9-8403-DBD48DB98E4F}" type="sibTrans" cxnId="{9E9B05E3-84A5-49D1-BBCC-AFFC635E0341}">
      <dgm:prSet/>
      <dgm:spPr/>
      <dgm:t>
        <a:bodyPr/>
        <a:lstStyle/>
        <a:p>
          <a:endParaRPr lang="en-GB"/>
        </a:p>
      </dgm:t>
    </dgm:pt>
    <dgm:pt modelId="{7161DAD7-96D8-44AA-894C-74B2380E85A0}">
      <dgm:prSet phldrT="[Text]"/>
      <dgm:spPr>
        <a:solidFill>
          <a:srgbClr val="FF6600">
            <a:alpha val="50000"/>
          </a:srgbClr>
        </a:solidFill>
      </dgm:spPr>
      <dgm:t>
        <a:bodyPr/>
        <a:lstStyle/>
        <a:p>
          <a:r>
            <a:rPr lang="en-GB">
              <a:latin typeface="Arial" panose="020B0604020202020204" pitchFamily="34" charset="0"/>
              <a:cs typeface="Arial" panose="020B0604020202020204" pitchFamily="34" charset="0"/>
            </a:rPr>
            <a:t>Consultant</a:t>
          </a:r>
        </a:p>
      </dgm:t>
    </dgm:pt>
    <dgm:pt modelId="{C9637FCE-CF8A-435A-925B-BC79D9021173}" type="parTrans" cxnId="{3A41ABB6-1C23-4AC3-8336-B743497D363F}">
      <dgm:prSet/>
      <dgm:spPr/>
      <dgm:t>
        <a:bodyPr/>
        <a:lstStyle/>
        <a:p>
          <a:endParaRPr lang="en-GB"/>
        </a:p>
      </dgm:t>
    </dgm:pt>
    <dgm:pt modelId="{FB98DAB7-5E94-4A81-A353-F23CB66C1337}" type="sibTrans" cxnId="{3A41ABB6-1C23-4AC3-8336-B743497D363F}">
      <dgm:prSet/>
      <dgm:spPr/>
      <dgm:t>
        <a:bodyPr/>
        <a:lstStyle/>
        <a:p>
          <a:endParaRPr lang="en-GB"/>
        </a:p>
      </dgm:t>
    </dgm:pt>
    <dgm:pt modelId="{0C801C4A-8A45-4F09-8C8E-D8A07CC14ACC}" type="pres">
      <dgm:prSet presAssocID="{4AAEB0A7-D174-4E1E-846E-F28D029541EF}" presName="Name0" presStyleCnt="0">
        <dgm:presLayoutVars>
          <dgm:chMax val="1"/>
          <dgm:chPref val="1"/>
          <dgm:dir/>
          <dgm:animOne val="branch"/>
          <dgm:animLvl val="lvl"/>
        </dgm:presLayoutVars>
      </dgm:prSet>
      <dgm:spPr/>
    </dgm:pt>
    <dgm:pt modelId="{4954C0F5-A9A9-4EEA-B96F-43998C01AFB9}" type="pres">
      <dgm:prSet presAssocID="{6E9A6493-9E56-4F46-890B-D459C483B1C5}" presName="Parent" presStyleLbl="node0" presStyleIdx="0" presStyleCnt="1">
        <dgm:presLayoutVars>
          <dgm:chMax val="6"/>
          <dgm:chPref val="6"/>
        </dgm:presLayoutVars>
      </dgm:prSet>
      <dgm:spPr/>
    </dgm:pt>
    <dgm:pt modelId="{480028D2-A7CB-4910-865E-FF6794E632AA}" type="pres">
      <dgm:prSet presAssocID="{70CC0D4C-DFDF-4095-9D81-4C185E8B6A9F}" presName="Accent1" presStyleCnt="0"/>
      <dgm:spPr/>
    </dgm:pt>
    <dgm:pt modelId="{1FC07A78-A87B-4716-85D0-3D6716BDBB35}" type="pres">
      <dgm:prSet presAssocID="{70CC0D4C-DFDF-4095-9D81-4C185E8B6A9F}" presName="Accent" presStyleLbl="bgShp" presStyleIdx="0" presStyleCnt="6"/>
      <dgm:spPr/>
    </dgm:pt>
    <dgm:pt modelId="{8B72F8E3-CB3B-49F0-8E06-A8FF90392BB1}" type="pres">
      <dgm:prSet presAssocID="{70CC0D4C-DFDF-4095-9D81-4C185E8B6A9F}" presName="Child1" presStyleLbl="node1" presStyleIdx="0" presStyleCnt="6">
        <dgm:presLayoutVars>
          <dgm:chMax val="0"/>
          <dgm:chPref val="0"/>
          <dgm:bulletEnabled val="1"/>
        </dgm:presLayoutVars>
      </dgm:prSet>
      <dgm:spPr/>
    </dgm:pt>
    <dgm:pt modelId="{FD7680E9-3088-4201-86AE-570A045AC014}" type="pres">
      <dgm:prSet presAssocID="{F12B74ED-9BAD-4359-B6F3-CA5224A3AAC8}" presName="Accent2" presStyleCnt="0"/>
      <dgm:spPr/>
    </dgm:pt>
    <dgm:pt modelId="{AD497D22-A4AF-4A32-9392-CECC5E276A2D}" type="pres">
      <dgm:prSet presAssocID="{F12B74ED-9BAD-4359-B6F3-CA5224A3AAC8}" presName="Accent" presStyleLbl="bgShp" presStyleIdx="1" presStyleCnt="6"/>
      <dgm:spPr>
        <a:solidFill>
          <a:srgbClr val="FFC000"/>
        </a:solidFill>
      </dgm:spPr>
    </dgm:pt>
    <dgm:pt modelId="{35738722-7E37-4843-95DA-AD210D40BEC6}" type="pres">
      <dgm:prSet presAssocID="{F12B74ED-9BAD-4359-B6F3-CA5224A3AAC8}" presName="Child2" presStyleLbl="node1" presStyleIdx="1" presStyleCnt="6">
        <dgm:presLayoutVars>
          <dgm:chMax val="0"/>
          <dgm:chPref val="0"/>
          <dgm:bulletEnabled val="1"/>
        </dgm:presLayoutVars>
      </dgm:prSet>
      <dgm:spPr/>
    </dgm:pt>
    <dgm:pt modelId="{0A604DAA-96AE-472A-B9A8-0AFCC0AAD8C5}" type="pres">
      <dgm:prSet presAssocID="{E9246AEE-FCA1-4660-80A6-B4CF4A297FFB}" presName="Accent3" presStyleCnt="0"/>
      <dgm:spPr/>
    </dgm:pt>
    <dgm:pt modelId="{2F6562B9-7968-4486-954A-7B5A9025BF11}" type="pres">
      <dgm:prSet presAssocID="{E9246AEE-FCA1-4660-80A6-B4CF4A297FFB}" presName="Accent" presStyleLbl="bgShp" presStyleIdx="2" presStyleCnt="6"/>
      <dgm:spPr>
        <a:solidFill>
          <a:srgbClr val="FFC000"/>
        </a:solidFill>
      </dgm:spPr>
    </dgm:pt>
    <dgm:pt modelId="{F85A2BAF-EEBC-4825-9B33-CDE2A042BB2A}" type="pres">
      <dgm:prSet presAssocID="{E9246AEE-FCA1-4660-80A6-B4CF4A297FFB}" presName="Child3" presStyleLbl="node1" presStyleIdx="2" presStyleCnt="6">
        <dgm:presLayoutVars>
          <dgm:chMax val="0"/>
          <dgm:chPref val="0"/>
          <dgm:bulletEnabled val="1"/>
        </dgm:presLayoutVars>
      </dgm:prSet>
      <dgm:spPr/>
    </dgm:pt>
    <dgm:pt modelId="{BE86CB37-C9FB-4B3B-8149-9F21BD46C3AD}" type="pres">
      <dgm:prSet presAssocID="{9F3DBAEA-CD68-406B-9B60-9252F473463E}" presName="Accent4" presStyleCnt="0"/>
      <dgm:spPr/>
    </dgm:pt>
    <dgm:pt modelId="{EB62BD3A-3038-4D52-BF96-B837066E1A60}" type="pres">
      <dgm:prSet presAssocID="{9F3DBAEA-CD68-406B-9B60-9252F473463E}" presName="Accent" presStyleLbl="bgShp" presStyleIdx="3" presStyleCnt="6"/>
      <dgm:spPr>
        <a:solidFill>
          <a:srgbClr val="FFC000"/>
        </a:solidFill>
      </dgm:spPr>
    </dgm:pt>
    <dgm:pt modelId="{7A65A50E-0E62-448F-A142-92C34FF9AB96}" type="pres">
      <dgm:prSet presAssocID="{9F3DBAEA-CD68-406B-9B60-9252F473463E}" presName="Child4" presStyleLbl="node1" presStyleIdx="3" presStyleCnt="6">
        <dgm:presLayoutVars>
          <dgm:chMax val="0"/>
          <dgm:chPref val="0"/>
          <dgm:bulletEnabled val="1"/>
        </dgm:presLayoutVars>
      </dgm:prSet>
      <dgm:spPr/>
    </dgm:pt>
    <dgm:pt modelId="{E3505357-F889-4ABC-BC3C-47E764C16463}" type="pres">
      <dgm:prSet presAssocID="{4DFE97AB-47CC-4161-9691-0230374102EE}" presName="Accent5" presStyleCnt="0"/>
      <dgm:spPr/>
    </dgm:pt>
    <dgm:pt modelId="{A7F749F3-8AD1-4E16-B937-F5D54AE2967F}" type="pres">
      <dgm:prSet presAssocID="{4DFE97AB-47CC-4161-9691-0230374102EE}" presName="Accent" presStyleLbl="bgShp" presStyleIdx="4" presStyleCnt="6"/>
      <dgm:spPr>
        <a:solidFill>
          <a:srgbClr val="FFC000"/>
        </a:solidFill>
      </dgm:spPr>
    </dgm:pt>
    <dgm:pt modelId="{ED4EAB51-2B90-4342-BADC-17A173B93EB6}" type="pres">
      <dgm:prSet presAssocID="{4DFE97AB-47CC-4161-9691-0230374102EE}" presName="Child5" presStyleLbl="node1" presStyleIdx="4" presStyleCnt="6">
        <dgm:presLayoutVars>
          <dgm:chMax val="0"/>
          <dgm:chPref val="0"/>
          <dgm:bulletEnabled val="1"/>
        </dgm:presLayoutVars>
      </dgm:prSet>
      <dgm:spPr/>
    </dgm:pt>
    <dgm:pt modelId="{014124C6-60C3-47D9-AB84-9731C05A0216}" type="pres">
      <dgm:prSet presAssocID="{7161DAD7-96D8-44AA-894C-74B2380E85A0}" presName="Accent6" presStyleCnt="0"/>
      <dgm:spPr/>
    </dgm:pt>
    <dgm:pt modelId="{8622FD77-2019-4642-AE16-287209BD6F2B}" type="pres">
      <dgm:prSet presAssocID="{7161DAD7-96D8-44AA-894C-74B2380E85A0}" presName="Accent" presStyleLbl="bgShp" presStyleIdx="5" presStyleCnt="6"/>
      <dgm:spPr>
        <a:solidFill>
          <a:srgbClr val="FFC000"/>
        </a:solidFill>
      </dgm:spPr>
    </dgm:pt>
    <dgm:pt modelId="{661F2362-7954-49F3-A0D7-B6C6B6D901D6}" type="pres">
      <dgm:prSet presAssocID="{7161DAD7-96D8-44AA-894C-74B2380E85A0}" presName="Child6" presStyleLbl="node1" presStyleIdx="5" presStyleCnt="6">
        <dgm:presLayoutVars>
          <dgm:chMax val="0"/>
          <dgm:chPref val="0"/>
          <dgm:bulletEnabled val="1"/>
        </dgm:presLayoutVars>
      </dgm:prSet>
      <dgm:spPr/>
    </dgm:pt>
  </dgm:ptLst>
  <dgm:cxnLst>
    <dgm:cxn modelId="{A63DE407-B8F6-4EAE-A026-DA41C62AED7A}" type="presOf" srcId="{E9246AEE-FCA1-4660-80A6-B4CF4A297FFB}" destId="{F85A2BAF-EEBC-4825-9B33-CDE2A042BB2A}" srcOrd="0" destOrd="0" presId="urn:microsoft.com/office/officeart/2011/layout/HexagonRadial"/>
    <dgm:cxn modelId="{1B8F7D0D-1D06-428A-81E2-00D57E6BC3A5}" type="presOf" srcId="{70CC0D4C-DFDF-4095-9D81-4C185E8B6A9F}" destId="{8B72F8E3-CB3B-49F0-8E06-A8FF90392BB1}" srcOrd="0" destOrd="0" presId="urn:microsoft.com/office/officeart/2011/layout/HexagonRadial"/>
    <dgm:cxn modelId="{5C01F51D-7223-4B03-8F86-CE9F4CAF74B2}" srcId="{6E9A6493-9E56-4F46-890B-D459C483B1C5}" destId="{E9246AEE-FCA1-4660-80A6-B4CF4A297FFB}" srcOrd="2" destOrd="0" parTransId="{23669863-59A9-4DEA-8021-E97810F291DD}" sibTransId="{DEF93813-F73C-4097-90B7-34B724DD8316}"/>
    <dgm:cxn modelId="{0BC00F3E-997C-48EF-828C-44317EAE69F3}" srcId="{6E9A6493-9E56-4F46-890B-D459C483B1C5}" destId="{9F3DBAEA-CD68-406B-9B60-9252F473463E}" srcOrd="3" destOrd="0" parTransId="{65B55774-7141-488B-B7BA-AD0E71F699D0}" sibTransId="{1A0CB993-90D9-4E85-B9C1-03AF24B20C89}"/>
    <dgm:cxn modelId="{F5BA8E49-A17D-4302-9EAF-CA757AE85CFE}" srcId="{4AAEB0A7-D174-4E1E-846E-F28D029541EF}" destId="{6E9A6493-9E56-4F46-890B-D459C483B1C5}" srcOrd="0" destOrd="0" parTransId="{A7A72DE3-9F38-4EEF-A10B-04D0D97280EE}" sibTransId="{BBC83D0F-DD04-4C49-A62E-EE87EDBAFECF}"/>
    <dgm:cxn modelId="{6E52A24C-EE90-4E9D-852E-7A97B48DB72D}" type="presOf" srcId="{F12B74ED-9BAD-4359-B6F3-CA5224A3AAC8}" destId="{35738722-7E37-4843-95DA-AD210D40BEC6}" srcOrd="0" destOrd="0" presId="urn:microsoft.com/office/officeart/2011/layout/HexagonRadial"/>
    <dgm:cxn modelId="{7B53AB90-4C68-4532-8182-09E40BB3BBDF}" type="presOf" srcId="{6E9A6493-9E56-4F46-890B-D459C483B1C5}" destId="{4954C0F5-A9A9-4EEA-B96F-43998C01AFB9}" srcOrd="0" destOrd="0" presId="urn:microsoft.com/office/officeart/2011/layout/HexagonRadial"/>
    <dgm:cxn modelId="{53984194-F3AB-4924-B3F0-D1924038F7FE}" type="presOf" srcId="{9F3DBAEA-CD68-406B-9B60-9252F473463E}" destId="{7A65A50E-0E62-448F-A142-92C34FF9AB96}" srcOrd="0" destOrd="0" presId="urn:microsoft.com/office/officeart/2011/layout/HexagonRadial"/>
    <dgm:cxn modelId="{3A41ABB6-1C23-4AC3-8336-B743497D363F}" srcId="{6E9A6493-9E56-4F46-890B-D459C483B1C5}" destId="{7161DAD7-96D8-44AA-894C-74B2380E85A0}" srcOrd="5" destOrd="0" parTransId="{C9637FCE-CF8A-435A-925B-BC79D9021173}" sibTransId="{FB98DAB7-5E94-4A81-A353-F23CB66C1337}"/>
    <dgm:cxn modelId="{46C28ECF-D21D-4C4E-A21C-4C1B1B42803C}" type="presOf" srcId="{7161DAD7-96D8-44AA-894C-74B2380E85A0}" destId="{661F2362-7954-49F3-A0D7-B6C6B6D901D6}" srcOrd="0" destOrd="0" presId="urn:microsoft.com/office/officeart/2011/layout/HexagonRadial"/>
    <dgm:cxn modelId="{9E9B05E3-84A5-49D1-BBCC-AFFC635E0341}" srcId="{6E9A6493-9E56-4F46-890B-D459C483B1C5}" destId="{4DFE97AB-47CC-4161-9691-0230374102EE}" srcOrd="4" destOrd="0" parTransId="{D92A2D01-5260-4E40-8CC0-F212B98E662E}" sibTransId="{3EEAD3C6-8583-4CC9-8403-DBD48DB98E4F}"/>
    <dgm:cxn modelId="{241B16EA-D839-4D39-B06E-DA178DDFEA64}" type="presOf" srcId="{4DFE97AB-47CC-4161-9691-0230374102EE}" destId="{ED4EAB51-2B90-4342-BADC-17A173B93EB6}" srcOrd="0" destOrd="0" presId="urn:microsoft.com/office/officeart/2011/layout/HexagonRadial"/>
    <dgm:cxn modelId="{BEBD2BF1-9356-4FBA-B8AF-D946E01B70F2}" type="presOf" srcId="{4AAEB0A7-D174-4E1E-846E-F28D029541EF}" destId="{0C801C4A-8A45-4F09-8C8E-D8A07CC14ACC}" srcOrd="0" destOrd="0" presId="urn:microsoft.com/office/officeart/2011/layout/HexagonRadial"/>
    <dgm:cxn modelId="{47E10EFE-93BE-4BE8-9B12-9E5A009ED34F}" srcId="{6E9A6493-9E56-4F46-890B-D459C483B1C5}" destId="{70CC0D4C-DFDF-4095-9D81-4C185E8B6A9F}" srcOrd="0" destOrd="0" parTransId="{9EC83D20-CCDF-435D-9742-2B4EE1F88463}" sibTransId="{39D43112-5CD0-4F79-8934-C6A818E562B7}"/>
    <dgm:cxn modelId="{B4B178FE-6CBA-4FAC-A5DF-492CB6E1023B}" srcId="{6E9A6493-9E56-4F46-890B-D459C483B1C5}" destId="{F12B74ED-9BAD-4359-B6F3-CA5224A3AAC8}" srcOrd="1" destOrd="0" parTransId="{937924AE-BF0E-4309-A8B5-3F125166C60E}" sibTransId="{39DE91AB-19B0-4BBD-9BA0-A21044E2E6A8}"/>
    <dgm:cxn modelId="{98DD1152-ECBC-40DA-8A04-85EF532F8B15}" type="presParOf" srcId="{0C801C4A-8A45-4F09-8C8E-D8A07CC14ACC}" destId="{4954C0F5-A9A9-4EEA-B96F-43998C01AFB9}" srcOrd="0" destOrd="0" presId="urn:microsoft.com/office/officeart/2011/layout/HexagonRadial"/>
    <dgm:cxn modelId="{89FD5F20-1897-4F14-8C12-525E1F46DD72}" type="presParOf" srcId="{0C801C4A-8A45-4F09-8C8E-D8A07CC14ACC}" destId="{480028D2-A7CB-4910-865E-FF6794E632AA}" srcOrd="1" destOrd="0" presId="urn:microsoft.com/office/officeart/2011/layout/HexagonRadial"/>
    <dgm:cxn modelId="{DCC4EDAC-802A-4EC7-9E41-9BD98F236DDA}" type="presParOf" srcId="{480028D2-A7CB-4910-865E-FF6794E632AA}" destId="{1FC07A78-A87B-4716-85D0-3D6716BDBB35}" srcOrd="0" destOrd="0" presId="urn:microsoft.com/office/officeart/2011/layout/HexagonRadial"/>
    <dgm:cxn modelId="{E4E6FA76-EC2B-45D5-A2F3-3A12BD687707}" type="presParOf" srcId="{0C801C4A-8A45-4F09-8C8E-D8A07CC14ACC}" destId="{8B72F8E3-CB3B-49F0-8E06-A8FF90392BB1}" srcOrd="2" destOrd="0" presId="urn:microsoft.com/office/officeart/2011/layout/HexagonRadial"/>
    <dgm:cxn modelId="{44AD23EC-5312-4F7D-B3C9-6E920FA13FEC}" type="presParOf" srcId="{0C801C4A-8A45-4F09-8C8E-D8A07CC14ACC}" destId="{FD7680E9-3088-4201-86AE-570A045AC014}" srcOrd="3" destOrd="0" presId="urn:microsoft.com/office/officeart/2011/layout/HexagonRadial"/>
    <dgm:cxn modelId="{B1A20A86-F3F8-4FC7-AADE-A9FB4BF9A863}" type="presParOf" srcId="{FD7680E9-3088-4201-86AE-570A045AC014}" destId="{AD497D22-A4AF-4A32-9392-CECC5E276A2D}" srcOrd="0" destOrd="0" presId="urn:microsoft.com/office/officeart/2011/layout/HexagonRadial"/>
    <dgm:cxn modelId="{687AF2C6-D3A5-4D87-A414-7C704C945EC4}" type="presParOf" srcId="{0C801C4A-8A45-4F09-8C8E-D8A07CC14ACC}" destId="{35738722-7E37-4843-95DA-AD210D40BEC6}" srcOrd="4" destOrd="0" presId="urn:microsoft.com/office/officeart/2011/layout/HexagonRadial"/>
    <dgm:cxn modelId="{FA090758-D967-4AC5-898D-9FDD7753F0AA}" type="presParOf" srcId="{0C801C4A-8A45-4F09-8C8E-D8A07CC14ACC}" destId="{0A604DAA-96AE-472A-B9A8-0AFCC0AAD8C5}" srcOrd="5" destOrd="0" presId="urn:microsoft.com/office/officeart/2011/layout/HexagonRadial"/>
    <dgm:cxn modelId="{1B74C1C9-C1CE-4F38-966D-25B6CEB5B901}" type="presParOf" srcId="{0A604DAA-96AE-472A-B9A8-0AFCC0AAD8C5}" destId="{2F6562B9-7968-4486-954A-7B5A9025BF11}" srcOrd="0" destOrd="0" presId="urn:microsoft.com/office/officeart/2011/layout/HexagonRadial"/>
    <dgm:cxn modelId="{A90F5D00-E6AB-4D24-95F4-80EDBD43E522}" type="presParOf" srcId="{0C801C4A-8A45-4F09-8C8E-D8A07CC14ACC}" destId="{F85A2BAF-EEBC-4825-9B33-CDE2A042BB2A}" srcOrd="6" destOrd="0" presId="urn:microsoft.com/office/officeart/2011/layout/HexagonRadial"/>
    <dgm:cxn modelId="{AD01FB61-B96D-45C2-A622-BBE6DCE1FBAC}" type="presParOf" srcId="{0C801C4A-8A45-4F09-8C8E-D8A07CC14ACC}" destId="{BE86CB37-C9FB-4B3B-8149-9F21BD46C3AD}" srcOrd="7" destOrd="0" presId="urn:microsoft.com/office/officeart/2011/layout/HexagonRadial"/>
    <dgm:cxn modelId="{81DFE40E-D1E8-46F2-9554-E5326EFFE359}" type="presParOf" srcId="{BE86CB37-C9FB-4B3B-8149-9F21BD46C3AD}" destId="{EB62BD3A-3038-4D52-BF96-B837066E1A60}" srcOrd="0" destOrd="0" presId="urn:microsoft.com/office/officeart/2011/layout/HexagonRadial"/>
    <dgm:cxn modelId="{C81B606C-C8CC-4343-998A-BDEE12BACCF3}" type="presParOf" srcId="{0C801C4A-8A45-4F09-8C8E-D8A07CC14ACC}" destId="{7A65A50E-0E62-448F-A142-92C34FF9AB96}" srcOrd="8" destOrd="0" presId="urn:microsoft.com/office/officeart/2011/layout/HexagonRadial"/>
    <dgm:cxn modelId="{00C942CE-2426-411B-9354-CA6D9BA9D5C6}" type="presParOf" srcId="{0C801C4A-8A45-4F09-8C8E-D8A07CC14ACC}" destId="{E3505357-F889-4ABC-BC3C-47E764C16463}" srcOrd="9" destOrd="0" presId="urn:microsoft.com/office/officeart/2011/layout/HexagonRadial"/>
    <dgm:cxn modelId="{F2BD39B2-B597-4F5C-86F3-7F7B0F4A854F}" type="presParOf" srcId="{E3505357-F889-4ABC-BC3C-47E764C16463}" destId="{A7F749F3-8AD1-4E16-B937-F5D54AE2967F}" srcOrd="0" destOrd="0" presId="urn:microsoft.com/office/officeart/2011/layout/HexagonRadial"/>
    <dgm:cxn modelId="{FC2C5520-E030-43F8-AC54-CE22DC41D7D5}" type="presParOf" srcId="{0C801C4A-8A45-4F09-8C8E-D8A07CC14ACC}" destId="{ED4EAB51-2B90-4342-BADC-17A173B93EB6}" srcOrd="10" destOrd="0" presId="urn:microsoft.com/office/officeart/2011/layout/HexagonRadial"/>
    <dgm:cxn modelId="{51D154B6-9A9B-4E6F-9F1F-4AEF9A3C04B7}" type="presParOf" srcId="{0C801C4A-8A45-4F09-8C8E-D8A07CC14ACC}" destId="{014124C6-60C3-47D9-AB84-9731C05A0216}" srcOrd="11" destOrd="0" presId="urn:microsoft.com/office/officeart/2011/layout/HexagonRadial"/>
    <dgm:cxn modelId="{BEE89C25-ADF4-46B6-918A-538C5D093C5C}" type="presParOf" srcId="{014124C6-60C3-47D9-AB84-9731C05A0216}" destId="{8622FD77-2019-4642-AE16-287209BD6F2B}" srcOrd="0" destOrd="0" presId="urn:microsoft.com/office/officeart/2011/layout/HexagonRadial"/>
    <dgm:cxn modelId="{F8416FAB-7146-4D63-8E6C-885FC4882428}" type="presParOf" srcId="{0C801C4A-8A45-4F09-8C8E-D8A07CC14ACC}" destId="{661F2362-7954-49F3-A0D7-B6C6B6D901D6}" srcOrd="12" destOrd="0" presId="urn:microsoft.com/office/officeart/2011/layout/HexagonRadial"/>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4C0F5-A9A9-4EEA-B96F-43998C01AFB9}">
      <dsp:nvSpPr>
        <dsp:cNvPr id="0" name=""/>
        <dsp:cNvSpPr/>
      </dsp:nvSpPr>
      <dsp:spPr>
        <a:xfrm>
          <a:off x="1582086" y="1203825"/>
          <a:ext cx="1530114" cy="1323610"/>
        </a:xfrm>
        <a:prstGeom prst="hexagon">
          <a:avLst>
            <a:gd name="adj" fmla="val 28570"/>
            <a:gd name="vf" fmla="val 115470"/>
          </a:avLst>
        </a:prstGeom>
        <a:solidFill>
          <a:srgbClr val="FF66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cs typeface="Arial" panose="020B0604020202020204" pitchFamily="34" charset="0"/>
            </a:rPr>
            <a:t>Service needs</a:t>
          </a:r>
        </a:p>
      </dsp:txBody>
      <dsp:txXfrm>
        <a:off x="1835647" y="1423166"/>
        <a:ext cx="1022992" cy="884928"/>
      </dsp:txXfrm>
    </dsp:sp>
    <dsp:sp modelId="{AD497D22-A4AF-4A32-9392-CECC5E276A2D}">
      <dsp:nvSpPr>
        <dsp:cNvPr id="0" name=""/>
        <dsp:cNvSpPr/>
      </dsp:nvSpPr>
      <dsp:spPr>
        <a:xfrm>
          <a:off x="2540231" y="570566"/>
          <a:ext cx="577307" cy="497426"/>
        </a:xfrm>
        <a:prstGeom prst="hexagon">
          <a:avLst>
            <a:gd name="adj" fmla="val 28900"/>
            <a:gd name="vf" fmla="val 115470"/>
          </a:avLst>
        </a:prstGeom>
        <a:solidFill>
          <a:srgbClr val="FFC000"/>
        </a:solidFill>
        <a:ln>
          <a:noFill/>
        </a:ln>
        <a:effectLst/>
      </dsp:spPr>
      <dsp:style>
        <a:lnRef idx="0">
          <a:scrgbClr r="0" g="0" b="0"/>
        </a:lnRef>
        <a:fillRef idx="1">
          <a:scrgbClr r="0" g="0" b="0"/>
        </a:fillRef>
        <a:effectRef idx="0">
          <a:scrgbClr r="0" g="0" b="0"/>
        </a:effectRef>
        <a:fontRef idx="minor"/>
      </dsp:style>
    </dsp:sp>
    <dsp:sp modelId="{8B72F8E3-CB3B-49F0-8E06-A8FF90392BB1}">
      <dsp:nvSpPr>
        <dsp:cNvPr id="0" name=""/>
        <dsp:cNvSpPr/>
      </dsp:nvSpPr>
      <dsp:spPr>
        <a:xfrm>
          <a:off x="1723031" y="0"/>
          <a:ext cx="1253917" cy="1084786"/>
        </a:xfrm>
        <a:prstGeom prst="hexagon">
          <a:avLst>
            <a:gd name="adj" fmla="val 28570"/>
            <a:gd name="vf" fmla="val 115470"/>
          </a:avLst>
        </a:prstGeom>
        <a:solidFill>
          <a:srgbClr val="FF66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cs typeface="Arial" panose="020B0604020202020204" pitchFamily="34" charset="0"/>
            </a:rPr>
            <a:t>Support	</a:t>
          </a:r>
        </a:p>
      </dsp:txBody>
      <dsp:txXfrm>
        <a:off x="1930832" y="179772"/>
        <a:ext cx="838315" cy="725242"/>
      </dsp:txXfrm>
    </dsp:sp>
    <dsp:sp modelId="{2F6562B9-7968-4486-954A-7B5A9025BF11}">
      <dsp:nvSpPr>
        <dsp:cNvPr id="0" name=""/>
        <dsp:cNvSpPr/>
      </dsp:nvSpPr>
      <dsp:spPr>
        <a:xfrm>
          <a:off x="3213994" y="1500490"/>
          <a:ext cx="577307" cy="497426"/>
        </a:xfrm>
        <a:prstGeom prst="hexagon">
          <a:avLst>
            <a:gd name="adj" fmla="val 28900"/>
            <a:gd name="vf" fmla="val 115470"/>
          </a:avLst>
        </a:prstGeom>
        <a:solidFill>
          <a:srgbClr val="FFC000"/>
        </a:solidFill>
        <a:ln>
          <a:noFill/>
        </a:ln>
        <a:effectLst/>
      </dsp:spPr>
      <dsp:style>
        <a:lnRef idx="0">
          <a:scrgbClr r="0" g="0" b="0"/>
        </a:lnRef>
        <a:fillRef idx="1">
          <a:scrgbClr r="0" g="0" b="0"/>
        </a:fillRef>
        <a:effectRef idx="0">
          <a:scrgbClr r="0" g="0" b="0"/>
        </a:effectRef>
        <a:fontRef idx="minor"/>
      </dsp:style>
    </dsp:sp>
    <dsp:sp modelId="{35738722-7E37-4843-95DA-AD210D40BEC6}">
      <dsp:nvSpPr>
        <dsp:cNvPr id="0" name=""/>
        <dsp:cNvSpPr/>
      </dsp:nvSpPr>
      <dsp:spPr>
        <a:xfrm>
          <a:off x="2873019" y="667216"/>
          <a:ext cx="1253917" cy="1084786"/>
        </a:xfrm>
        <a:prstGeom prst="hexagon">
          <a:avLst>
            <a:gd name="adj" fmla="val 28570"/>
            <a:gd name="vf" fmla="val 115470"/>
          </a:avLst>
        </a:prstGeom>
        <a:solidFill>
          <a:srgbClr val="FF6600">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cs typeface="Arial" panose="020B0604020202020204" pitchFamily="34" charset="0"/>
            </a:rPr>
            <a:t>Preceptorship</a:t>
          </a:r>
        </a:p>
      </dsp:txBody>
      <dsp:txXfrm>
        <a:off x="3080820" y="846988"/>
        <a:ext cx="838315" cy="725242"/>
      </dsp:txXfrm>
    </dsp:sp>
    <dsp:sp modelId="{EB62BD3A-3038-4D52-BF96-B837066E1A60}">
      <dsp:nvSpPr>
        <dsp:cNvPr id="0" name=""/>
        <dsp:cNvSpPr/>
      </dsp:nvSpPr>
      <dsp:spPr>
        <a:xfrm>
          <a:off x="2745955" y="2550198"/>
          <a:ext cx="577307" cy="497426"/>
        </a:xfrm>
        <a:prstGeom prst="hexagon">
          <a:avLst>
            <a:gd name="adj" fmla="val 28900"/>
            <a:gd name="vf" fmla="val 115470"/>
          </a:avLst>
        </a:prstGeom>
        <a:solidFill>
          <a:srgbClr val="FFC000"/>
        </a:solidFill>
        <a:ln>
          <a:noFill/>
        </a:ln>
        <a:effectLst/>
      </dsp:spPr>
      <dsp:style>
        <a:lnRef idx="0">
          <a:scrgbClr r="0" g="0" b="0"/>
        </a:lnRef>
        <a:fillRef idx="1">
          <a:scrgbClr r="0" g="0" b="0"/>
        </a:fillRef>
        <a:effectRef idx="0">
          <a:scrgbClr r="0" g="0" b="0"/>
        </a:effectRef>
        <a:fontRef idx="minor"/>
      </dsp:style>
    </dsp:sp>
    <dsp:sp modelId="{F85A2BAF-EEBC-4825-9B33-CDE2A042BB2A}">
      <dsp:nvSpPr>
        <dsp:cNvPr id="0" name=""/>
        <dsp:cNvSpPr/>
      </dsp:nvSpPr>
      <dsp:spPr>
        <a:xfrm>
          <a:off x="2873019" y="1978885"/>
          <a:ext cx="1253917" cy="1084786"/>
        </a:xfrm>
        <a:prstGeom prst="hexagon">
          <a:avLst>
            <a:gd name="adj" fmla="val 28570"/>
            <a:gd name="vf" fmla="val 115470"/>
          </a:avLst>
        </a:prstGeom>
        <a:solidFill>
          <a:srgbClr val="FF6600">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cs typeface="Arial" panose="020B0604020202020204" pitchFamily="34" charset="0"/>
            </a:rPr>
            <a:t>Foundation</a:t>
          </a:r>
        </a:p>
      </dsp:txBody>
      <dsp:txXfrm>
        <a:off x="3080820" y="2158657"/>
        <a:ext cx="838315" cy="725242"/>
      </dsp:txXfrm>
    </dsp:sp>
    <dsp:sp modelId="{A7F749F3-8AD1-4E16-B937-F5D54AE2967F}">
      <dsp:nvSpPr>
        <dsp:cNvPr id="0" name=""/>
        <dsp:cNvSpPr/>
      </dsp:nvSpPr>
      <dsp:spPr>
        <a:xfrm>
          <a:off x="1584933" y="2659162"/>
          <a:ext cx="577307" cy="497426"/>
        </a:xfrm>
        <a:prstGeom prst="hexagon">
          <a:avLst>
            <a:gd name="adj" fmla="val 28900"/>
            <a:gd name="vf" fmla="val 115470"/>
          </a:avLst>
        </a:prstGeom>
        <a:solidFill>
          <a:srgbClr val="FFC000"/>
        </a:solidFill>
        <a:ln>
          <a:noFill/>
        </a:ln>
        <a:effectLst/>
      </dsp:spPr>
      <dsp:style>
        <a:lnRef idx="0">
          <a:scrgbClr r="0" g="0" b="0"/>
        </a:lnRef>
        <a:fillRef idx="1">
          <a:scrgbClr r="0" g="0" b="0"/>
        </a:fillRef>
        <a:effectRef idx="0">
          <a:scrgbClr r="0" g="0" b="0"/>
        </a:effectRef>
        <a:fontRef idx="minor"/>
      </dsp:style>
    </dsp:sp>
    <dsp:sp modelId="{7A65A50E-0E62-448F-A142-92C34FF9AB96}">
      <dsp:nvSpPr>
        <dsp:cNvPr id="0" name=""/>
        <dsp:cNvSpPr/>
      </dsp:nvSpPr>
      <dsp:spPr>
        <a:xfrm>
          <a:off x="1723031" y="2646847"/>
          <a:ext cx="1253917" cy="1084786"/>
        </a:xfrm>
        <a:prstGeom prst="hexagon">
          <a:avLst>
            <a:gd name="adj" fmla="val 28570"/>
            <a:gd name="vf" fmla="val 115470"/>
          </a:avLst>
        </a:prstGeom>
        <a:solidFill>
          <a:srgbClr val="FF6600">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cs typeface="Arial" panose="020B0604020202020204" pitchFamily="34" charset="0"/>
            </a:rPr>
            <a:t>Enhanced</a:t>
          </a:r>
        </a:p>
      </dsp:txBody>
      <dsp:txXfrm>
        <a:off x="1930832" y="2826619"/>
        <a:ext cx="838315" cy="725242"/>
      </dsp:txXfrm>
    </dsp:sp>
    <dsp:sp modelId="{8622FD77-2019-4642-AE16-287209BD6F2B}">
      <dsp:nvSpPr>
        <dsp:cNvPr id="0" name=""/>
        <dsp:cNvSpPr/>
      </dsp:nvSpPr>
      <dsp:spPr>
        <a:xfrm>
          <a:off x="900137" y="1729612"/>
          <a:ext cx="577307" cy="497426"/>
        </a:xfrm>
        <a:prstGeom prst="hexagon">
          <a:avLst>
            <a:gd name="adj" fmla="val 28900"/>
            <a:gd name="vf" fmla="val 115470"/>
          </a:avLst>
        </a:prstGeom>
        <a:solidFill>
          <a:srgbClr val="FFC000"/>
        </a:solidFill>
        <a:ln>
          <a:noFill/>
        </a:ln>
        <a:effectLst/>
      </dsp:spPr>
      <dsp:style>
        <a:lnRef idx="0">
          <a:scrgbClr r="0" g="0" b="0"/>
        </a:lnRef>
        <a:fillRef idx="1">
          <a:scrgbClr r="0" g="0" b="0"/>
        </a:fillRef>
        <a:effectRef idx="0">
          <a:scrgbClr r="0" g="0" b="0"/>
        </a:effectRef>
        <a:fontRef idx="minor"/>
      </dsp:style>
    </dsp:sp>
    <dsp:sp modelId="{ED4EAB51-2B90-4342-BADC-17A173B93EB6}">
      <dsp:nvSpPr>
        <dsp:cNvPr id="0" name=""/>
        <dsp:cNvSpPr/>
      </dsp:nvSpPr>
      <dsp:spPr>
        <a:xfrm>
          <a:off x="567704" y="1979631"/>
          <a:ext cx="1253917" cy="1084786"/>
        </a:xfrm>
        <a:prstGeom prst="hexagon">
          <a:avLst>
            <a:gd name="adj" fmla="val 28570"/>
            <a:gd name="vf" fmla="val 115470"/>
          </a:avLst>
        </a:prstGeom>
        <a:solidFill>
          <a:srgbClr val="FF6600">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cs typeface="Arial" panose="020B0604020202020204" pitchFamily="34" charset="0"/>
            </a:rPr>
            <a:t>Advanced</a:t>
          </a:r>
        </a:p>
      </dsp:txBody>
      <dsp:txXfrm>
        <a:off x="775505" y="2159403"/>
        <a:ext cx="838315" cy="725242"/>
      </dsp:txXfrm>
    </dsp:sp>
    <dsp:sp modelId="{661F2362-7954-49F3-A0D7-B6C6B6D901D6}">
      <dsp:nvSpPr>
        <dsp:cNvPr id="0" name=""/>
        <dsp:cNvSpPr/>
      </dsp:nvSpPr>
      <dsp:spPr>
        <a:xfrm>
          <a:off x="567704" y="665723"/>
          <a:ext cx="1253917" cy="1084786"/>
        </a:xfrm>
        <a:prstGeom prst="hexagon">
          <a:avLst>
            <a:gd name="adj" fmla="val 28570"/>
            <a:gd name="vf" fmla="val 115470"/>
          </a:avLst>
        </a:prstGeom>
        <a:solidFill>
          <a:srgbClr val="FF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cs typeface="Arial" panose="020B0604020202020204" pitchFamily="34" charset="0"/>
            </a:rPr>
            <a:t>Consultant</a:t>
          </a:r>
        </a:p>
      </dsp:txBody>
      <dsp:txXfrm>
        <a:off x="775505" y="845495"/>
        <a:ext cx="838315" cy="72524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171C20-C56F-568A-671B-383F57772E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1E238-8827-24F9-5093-5B45C3135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CD3195-B241-41B3-B8F1-EFE00D127A15}" type="datetimeFigureOut">
              <a:rPr lang="en-GB" smtClean="0"/>
              <a:t>19/02/2026</a:t>
            </a:fld>
            <a:endParaRPr lang="en-GB"/>
          </a:p>
        </p:txBody>
      </p:sp>
      <p:sp>
        <p:nvSpPr>
          <p:cNvPr id="4" name="Footer Placeholder 3">
            <a:extLst>
              <a:ext uri="{FF2B5EF4-FFF2-40B4-BE49-F238E27FC236}">
                <a16:creationId xmlns:a16="http://schemas.microsoft.com/office/drawing/2014/main" id="{A5CD7415-6BA9-5B7D-7998-2CF3B93224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7609416-786F-1479-265F-976A311807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72B71-9820-4FF4-B61F-5C19112CDA4E}" type="slidenum">
              <a:rPr lang="en-GB" smtClean="0"/>
              <a:t>‹#›</a:t>
            </a:fld>
            <a:endParaRPr lang="en-GB"/>
          </a:p>
        </p:txBody>
      </p:sp>
    </p:spTree>
    <p:extLst>
      <p:ext uri="{BB962C8B-B14F-4D97-AF65-F5344CB8AC3E}">
        <p14:creationId xmlns:p14="http://schemas.microsoft.com/office/powerpoint/2010/main" val="3626981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44E09-2B34-48CF-B492-267A6946181A}" type="datetimeFigureOut">
              <a:rPr lang="en-GB" smtClean="0"/>
              <a:t>19/02/2026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FE3EF-BE0C-4426-8A68-35361ECF88E0}" type="slidenum">
              <a:rPr lang="en-GB" smtClean="0"/>
              <a:t>‹#›</a:t>
            </a:fld>
            <a:endParaRPr lang="en-GB"/>
          </a:p>
        </p:txBody>
      </p:sp>
    </p:spTree>
    <p:extLst>
      <p:ext uri="{BB962C8B-B14F-4D97-AF65-F5344CB8AC3E}">
        <p14:creationId xmlns:p14="http://schemas.microsoft.com/office/powerpoint/2010/main" val="28369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1</a:t>
            </a:fld>
            <a:endParaRPr lang="en-GB"/>
          </a:p>
        </p:txBody>
      </p:sp>
    </p:spTree>
    <p:extLst>
      <p:ext uri="{BB962C8B-B14F-4D97-AF65-F5344CB8AC3E}">
        <p14:creationId xmlns:p14="http://schemas.microsoft.com/office/powerpoint/2010/main" val="271812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7730-F58A-718B-105F-8DF9372D4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96518-5E8F-8986-48AA-27DF2EFA0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EA32B-D22C-006D-D827-1525F3F2360A}"/>
              </a:ext>
            </a:extLst>
          </p:cNvPr>
          <p:cNvSpPr>
            <a:spLocks noGrp="1"/>
          </p:cNvSpPr>
          <p:nvPr>
            <p:ph type="body" idx="1"/>
          </p:nvPr>
        </p:nvSpPr>
        <p:spPr/>
        <p:txBody>
          <a:bodyPr/>
          <a:lstStyle/>
          <a:p>
            <a:r>
              <a:rPr lang="en-GB"/>
              <a:t>The Four Pillars of Practice are Clinical Practice, Facilitating Learning, Leadership, Evidence, research and development.  This slide shares the version from NHS Education Scotland. There is some variation in terminology used in different spaces.  For example, the Royal College of Occupational Therapists use the term Professional Practice to recognise their members work in many ‘non-clinical’ settings including prisons, social care, leisure centres, schools etc.</a:t>
            </a:r>
          </a:p>
          <a:p>
            <a:endParaRPr lang="en-GB"/>
          </a:p>
          <a:p>
            <a:r>
              <a:rPr lang="en-GB"/>
              <a:t>The Four Pillars of Practice are not compulsory from a regulator's perspective, but they can act as a guide when thinking about what can be delegated for the benefit of service users and to support the professional development of the workforce. On this slide, you will see a worked example, taken from a guide published by the British Association of Prosthetists and Orthotists, highlighting some of the delegated activities and roles already undertaken by support workers and technicians in patient-facing roles across the four pillars.</a:t>
            </a:r>
          </a:p>
        </p:txBody>
      </p:sp>
      <p:sp>
        <p:nvSpPr>
          <p:cNvPr id="4" name="Slide Number Placeholder 3">
            <a:extLst>
              <a:ext uri="{FF2B5EF4-FFF2-40B4-BE49-F238E27FC236}">
                <a16:creationId xmlns:a16="http://schemas.microsoft.com/office/drawing/2014/main" id="{173CDBF1-EB17-3B7F-6D95-373C6D6EF757}"/>
              </a:ext>
            </a:extLst>
          </p:cNvPr>
          <p:cNvSpPr>
            <a:spLocks noGrp="1"/>
          </p:cNvSpPr>
          <p:nvPr>
            <p:ph type="sldNum" sz="quarter" idx="5"/>
          </p:nvPr>
        </p:nvSpPr>
        <p:spPr/>
        <p:txBody>
          <a:bodyPr/>
          <a:lstStyle/>
          <a:p>
            <a:fld id="{417FE3EF-BE0C-4426-8A68-35361ECF88E0}" type="slidenum">
              <a:rPr lang="en-GB" smtClean="0"/>
              <a:t>10</a:t>
            </a:fld>
            <a:endParaRPr lang="en-GB"/>
          </a:p>
        </p:txBody>
      </p:sp>
    </p:spTree>
    <p:extLst>
      <p:ext uri="{BB962C8B-B14F-4D97-AF65-F5344CB8AC3E}">
        <p14:creationId xmlns:p14="http://schemas.microsoft.com/office/powerpoint/2010/main" val="145422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slide shows an example of a professional reasoning process to support the decision to delegate – it is from the British Dietetic Association, and other professional bodies have delegation resources that address any nuances within individual professions.</a:t>
            </a:r>
          </a:p>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11</a:t>
            </a:fld>
            <a:endParaRPr lang="en-GB"/>
          </a:p>
        </p:txBody>
      </p:sp>
    </p:spTree>
    <p:extLst>
      <p:ext uri="{BB962C8B-B14F-4D97-AF65-F5344CB8AC3E}">
        <p14:creationId xmlns:p14="http://schemas.microsoft.com/office/powerpoint/2010/main" val="353498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932BE-D93C-E1AC-512B-63A95A545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4CC70-8261-ABDC-23E6-175095258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23C4D-00B6-7B22-1AC1-33E00AA734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5F7375-9A9B-2A25-FED4-260223836DF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27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A078-AD13-0B5F-DF3D-DE22DC4E2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CFF97-A0E0-8AAA-D66E-C3073EC10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7C483-3BAE-59B0-88D4-D86BFAFD37F4}"/>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EDDAE850-4646-042E-A7A1-164AB256C266}"/>
              </a:ext>
            </a:extLst>
          </p:cNvPr>
          <p:cNvSpPr>
            <a:spLocks noGrp="1"/>
          </p:cNvSpPr>
          <p:nvPr>
            <p:ph type="sldNum" sz="quarter" idx="5"/>
          </p:nvPr>
        </p:nvSpPr>
        <p:spPr/>
        <p:txBody>
          <a:bodyPr/>
          <a:lstStyle/>
          <a:p>
            <a:fld id="{417FE3EF-BE0C-4426-8A68-35361ECF88E0}" type="slidenum">
              <a:rPr lang="en-GB" smtClean="0"/>
              <a:t>2</a:t>
            </a:fld>
            <a:endParaRPr lang="en-GB"/>
          </a:p>
        </p:txBody>
      </p:sp>
    </p:spTree>
    <p:extLst>
      <p:ext uri="{BB962C8B-B14F-4D97-AF65-F5344CB8AC3E}">
        <p14:creationId xmlns:p14="http://schemas.microsoft.com/office/powerpoint/2010/main" val="382011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3</a:t>
            </a:fld>
            <a:endParaRPr lang="en-GB"/>
          </a:p>
        </p:txBody>
      </p:sp>
    </p:spTree>
    <p:extLst>
      <p:ext uri="{BB962C8B-B14F-4D97-AF65-F5344CB8AC3E}">
        <p14:creationId xmlns:p14="http://schemas.microsoft.com/office/powerpoint/2010/main" val="350329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FB2F-DB7D-5DC1-7263-52069F785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10C2B-6874-9339-6802-82AAEBFF8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0F040-369A-1AC9-26F9-AE6B26AAE2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93F118-3CBD-C8A5-7353-769A5B24CF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92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GB">
                <a:solidFill>
                  <a:schemeClr val="tx1"/>
                </a:solidFill>
              </a:rPr>
              <a:t>The HCPC regulates individual registrants therefore the standards speak directly to them.  These are the standards for delegation. You will note there isn’t a specific list of delegated activities from the perspective of the regulator.  Some organisations may choose to provide a list of delegated activities, and this is part of organisational governance.</a:t>
            </a:r>
          </a:p>
          <a:p>
            <a:pPr marL="285750" indent="-285750">
              <a:spcBef>
                <a:spcPts val="800"/>
              </a:spcBef>
              <a:spcAft>
                <a:spcPts val="800"/>
              </a:spcAft>
              <a:buClr>
                <a:srgbClr val="FF0000"/>
              </a:buClr>
              <a:buSzPct val="150000"/>
            </a:pPr>
            <a:endParaRPr lang="en-GB">
              <a:solidFill>
                <a:schemeClr val="tx1"/>
              </a:solidFill>
            </a:endParaRP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r>
              <a:rPr lang="en-GB">
                <a:solidFill>
                  <a:schemeClr val="tx1"/>
                </a:solidFill>
              </a:rPr>
              <a:t>These standards must be interpreted within a broader context.  HCPC sets standards for registrants but the responsibility to meet them requires support. The obligations do not lie solely with the registrant / person who is doing the delegation to another person e.g. a support worker.  If delegation occurs within organisations, then employers (including service managers and strategic leaders) also have a responsibility to support safe and effective delegation e.g. through local organisational policies and processes to support delegation, e.g. as set out in the CQC regulatory framework.</a:t>
            </a: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endParaRPr lang="en-GB">
              <a:solidFill>
                <a:schemeClr val="tx1"/>
              </a:solidFill>
            </a:endParaRP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r>
              <a:rPr lang="en-GB">
                <a:solidFill>
                  <a:schemeClr val="tx1"/>
                </a:solidFill>
              </a:rPr>
              <a:t>Equally, the person being delegated to has a responsibility to make a judgement on whether they feel able to accept the delegated activity, appreciating that this is sometimes a challenge. </a:t>
            </a: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endParaRPr lang="en-GB">
              <a:solidFill>
                <a:schemeClr val="tx1"/>
              </a:solidFill>
            </a:endParaRP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r>
              <a:rPr lang="en-GB">
                <a:solidFill>
                  <a:schemeClr val="tx1"/>
                </a:solidFill>
              </a:rPr>
              <a:t>If you are delegating to another registrant, the activities must be based within their individual scope of practice, alongside their job description.   </a:t>
            </a: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endParaRPr lang="en-GB">
              <a:solidFill>
                <a:schemeClr val="tx1"/>
              </a:solidFill>
            </a:endParaRP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r>
              <a:rPr lang="en-GB">
                <a:solidFill>
                  <a:schemeClr val="tx1"/>
                </a:solidFill>
              </a:rPr>
              <a:t>If you are delegating to a support worker or carer, they must feel confident that the delegated activity sits within their job description and individual capabilities.  It is the latter example in particular where we need to be mindful of power dynamics.  </a:t>
            </a: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endParaRPr lang="en-GB">
              <a:solidFill>
                <a:schemeClr val="tx1"/>
              </a:solidFill>
            </a:endParaRPr>
          </a:p>
          <a:p>
            <a:pPr marL="285750" marR="0" lvl="0" indent="-285750" algn="l" defTabSz="914400" rtl="0" eaLnBrk="1" fontAlgn="auto" latinLnBrk="0" hangingPunct="1">
              <a:lnSpc>
                <a:spcPct val="100000"/>
              </a:lnSpc>
              <a:spcBef>
                <a:spcPts val="800"/>
              </a:spcBef>
              <a:spcAft>
                <a:spcPts val="800"/>
              </a:spcAft>
              <a:buClr>
                <a:srgbClr val="FF0000"/>
              </a:buClr>
              <a:buSzPct val="150000"/>
              <a:buFontTx/>
              <a:buNone/>
              <a:tabLst/>
              <a:defRPr/>
            </a:pPr>
            <a:r>
              <a:rPr lang="en-GB">
                <a:solidFill>
                  <a:schemeClr val="tx1"/>
                </a:solidFill>
              </a:rPr>
              <a:t>Delegation is as a relational activity rather than a transactional one.</a:t>
            </a:r>
          </a:p>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5</a:t>
            </a:fld>
            <a:endParaRPr lang="en-GB"/>
          </a:p>
        </p:txBody>
      </p:sp>
    </p:spTree>
    <p:extLst>
      <p:ext uri="{BB962C8B-B14F-4D97-AF65-F5344CB8AC3E}">
        <p14:creationId xmlns:p14="http://schemas.microsoft.com/office/powerpoint/2010/main" val="295186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196CF-3DE3-8413-4699-D38670606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E37C6-95CD-0B69-2F98-11446EA5B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2E825-9867-17C3-25A8-3619B38929A5}"/>
              </a:ext>
            </a:extLst>
          </p:cNvPr>
          <p:cNvSpPr>
            <a:spLocks noGrp="1"/>
          </p:cNvSpPr>
          <p:nvPr>
            <p:ph type="body" idx="1"/>
          </p:nvPr>
        </p:nvSpPr>
        <p:spPr/>
        <p:txBody>
          <a:bodyPr/>
          <a:lstStyle/>
          <a:p>
            <a:pPr fontAlgn="base"/>
            <a:r>
              <a:rPr lang="en-GB" sz="1200" b="0" i="0" kern="1200">
                <a:solidFill>
                  <a:schemeClr val="tx1"/>
                </a:solidFill>
                <a:effectLst/>
                <a:latin typeface="+mn-lt"/>
                <a:ea typeface="+mn-ea"/>
                <a:cs typeface="+mn-cs"/>
              </a:rPr>
              <a:t>​</a:t>
            </a:r>
            <a:r>
              <a:rPr lang="en-GB" sz="1200" b="0" i="0" u="none" strike="noStrike" kern="1200">
                <a:solidFill>
                  <a:schemeClr val="tx1"/>
                </a:solidFill>
                <a:effectLst/>
                <a:latin typeface="+mn-lt"/>
                <a:ea typeface="+mn-ea"/>
                <a:cs typeface="+mn-cs"/>
              </a:rPr>
              <a:t>The Standards and Scope of Practice guidance are there to support you including when work is being delegated to you. </a:t>
            </a:r>
            <a:r>
              <a:rPr lang="en-US" sz="1200" b="0" i="0" kern="1200">
                <a:solidFill>
                  <a:schemeClr val="tx1"/>
                </a:solidFill>
                <a:effectLst/>
                <a:latin typeface="+mn-lt"/>
                <a:ea typeface="+mn-ea"/>
                <a:cs typeface="+mn-cs"/>
              </a:rPr>
              <a:t>​This is what the HCPC standards </a:t>
            </a:r>
            <a:r>
              <a:rPr lang="en-US"/>
              <a:t>say about</a:t>
            </a:r>
            <a:r>
              <a:rPr lang="en-US" sz="1200" b="0" i="0" kern="1200">
                <a:solidFill>
                  <a:schemeClr val="tx1"/>
                </a:solidFill>
                <a:effectLst/>
                <a:latin typeface="+mn-lt"/>
                <a:ea typeface="+mn-ea"/>
                <a:cs typeface="+mn-cs"/>
              </a:rPr>
              <a:t> working within the limits of your knowledge, skills and experience. Note how the standards require you to undertake additional training but do not mandate that this must be a specific type e.g. a formal qualification, as this will be dependent on your context.</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Standards refers to the broader definition of service user which means that some of your additional qualifications and / or training may be linked to broader learning e.g. leadership and change management, should your role require those elements.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To work within our scope of practice we must take responsibility and accountability for our decisions and actions.  There are also responsibilities for other people such as employers who must have in place policies and processes to support delegation and scope of practice.</a:t>
            </a: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a:t>
            </a:r>
          </a:p>
          <a:p>
            <a:endParaRPr lang="en-GB"/>
          </a:p>
        </p:txBody>
      </p:sp>
      <p:sp>
        <p:nvSpPr>
          <p:cNvPr id="4" name="Slide Number Placeholder 3">
            <a:extLst>
              <a:ext uri="{FF2B5EF4-FFF2-40B4-BE49-F238E27FC236}">
                <a16:creationId xmlns:a16="http://schemas.microsoft.com/office/drawing/2014/main" id="{5D20E132-3EB3-30F7-03B8-33D6B3B3E4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470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Delegation supports us to make the most out of the knowledge and skills within the team.  It can support the effectiveness and efficiency of service delivery.  Safe and effective delegation requires local policies and processes to act as a guide including the provision of ongoing support and supervision for the person being delegated to.</a:t>
            </a:r>
          </a:p>
        </p:txBody>
      </p:sp>
      <p:sp>
        <p:nvSpPr>
          <p:cNvPr id="4" name="Slide Number Placeholder 3"/>
          <p:cNvSpPr>
            <a:spLocks noGrp="1"/>
          </p:cNvSpPr>
          <p:nvPr>
            <p:ph type="sldNum" sz="quarter" idx="5"/>
          </p:nvPr>
        </p:nvSpPr>
        <p:spPr/>
        <p:txBody>
          <a:bodyPr/>
          <a:lstStyle/>
          <a:p>
            <a:fld id="{417FE3EF-BE0C-4426-8A68-35361ECF88E0}" type="slidenum">
              <a:rPr lang="en-GB" smtClean="0"/>
              <a:t>7</a:t>
            </a:fld>
            <a:endParaRPr lang="en-GB"/>
          </a:p>
        </p:txBody>
      </p:sp>
    </p:spTree>
    <p:extLst>
      <p:ext uri="{BB962C8B-B14F-4D97-AF65-F5344CB8AC3E}">
        <p14:creationId xmlns:p14="http://schemas.microsoft.com/office/powerpoint/2010/main" val="40821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8</a:t>
            </a:fld>
            <a:endParaRPr lang="en-GB"/>
          </a:p>
        </p:txBody>
      </p:sp>
    </p:spTree>
    <p:extLst>
      <p:ext uri="{BB962C8B-B14F-4D97-AF65-F5344CB8AC3E}">
        <p14:creationId xmlns:p14="http://schemas.microsoft.com/office/powerpoint/2010/main" val="268591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50640-4099-9CF1-6559-6CABFE1CA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076D7-5846-4F6C-0817-40179A474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72F5C-A0E6-298D-64F7-E4E61C1B4E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1E73C2-AB70-9BA9-FB8C-6A0B4B29A5E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571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587084"/>
            <a:ext cx="9144000" cy="42709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591016" y="2857094"/>
            <a:ext cx="8140390" cy="1527016"/>
          </a:xfrm>
          <a:prstGeom prst="rect">
            <a:avLst/>
          </a:prstGeom>
        </p:spPr>
        <p:txBody>
          <a:bodyPr anchor="t"/>
          <a:lstStyle>
            <a:lvl1pPr algn="l">
              <a:defRPr sz="315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70243488-D093-343E-70A1-0E84EB652D55}"/>
              </a:ext>
            </a:extLst>
          </p:cNvPr>
          <p:cNvSpPr>
            <a:spLocks noGrp="1"/>
          </p:cNvSpPr>
          <p:nvPr>
            <p:ph type="body" sz="quarter" idx="10" hasCustomPrompt="1"/>
          </p:nvPr>
        </p:nvSpPr>
        <p:spPr>
          <a:xfrm>
            <a:off x="591016" y="4534421"/>
            <a:ext cx="8140390" cy="1834629"/>
          </a:xfrm>
        </p:spPr>
        <p:txBody>
          <a:bodyPr>
            <a:normAutofit/>
          </a:bodyPr>
          <a:lstStyle>
            <a:lvl1pPr marL="0" indent="0">
              <a:buNone/>
              <a:defRPr sz="1650">
                <a:solidFill>
                  <a:schemeClr val="bg1"/>
                </a:solidFill>
              </a:defRPr>
            </a:lvl1pPr>
          </a:lstStyle>
          <a:p>
            <a:pPr lvl="0"/>
            <a:r>
              <a:rPr lang="en-GB"/>
              <a:t>Name, role</a:t>
            </a:r>
          </a:p>
        </p:txBody>
      </p:sp>
    </p:spTree>
    <p:extLst>
      <p:ext uri="{BB962C8B-B14F-4D97-AF65-F5344CB8AC3E}">
        <p14:creationId xmlns:p14="http://schemas.microsoft.com/office/powerpoint/2010/main" val="84582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587084"/>
            <a:ext cx="9144000" cy="42709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591016" y="2857094"/>
            <a:ext cx="8140390" cy="1527016"/>
          </a:xfrm>
          <a:prstGeom prst="rect">
            <a:avLst/>
          </a:prstGeom>
        </p:spPr>
        <p:txBody>
          <a:bodyPr anchor="t"/>
          <a:lstStyle>
            <a:lvl1pPr algn="l">
              <a:defRPr sz="315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70243488-D093-343E-70A1-0E84EB652D55}"/>
              </a:ext>
            </a:extLst>
          </p:cNvPr>
          <p:cNvSpPr>
            <a:spLocks noGrp="1"/>
          </p:cNvSpPr>
          <p:nvPr>
            <p:ph type="body" sz="quarter" idx="10" hasCustomPrompt="1"/>
          </p:nvPr>
        </p:nvSpPr>
        <p:spPr>
          <a:xfrm>
            <a:off x="591016" y="4534421"/>
            <a:ext cx="8140390" cy="1834629"/>
          </a:xfrm>
        </p:spPr>
        <p:txBody>
          <a:bodyPr>
            <a:normAutofit/>
          </a:bodyPr>
          <a:lstStyle>
            <a:lvl1pPr marL="0" indent="0">
              <a:buNone/>
              <a:defRPr sz="1650">
                <a:solidFill>
                  <a:schemeClr val="bg1"/>
                </a:solidFill>
              </a:defRPr>
            </a:lvl1pPr>
          </a:lstStyle>
          <a:p>
            <a:pPr lvl="0"/>
            <a:r>
              <a:rPr lang="en-GB"/>
              <a:t>Name, role</a:t>
            </a:r>
          </a:p>
        </p:txBody>
      </p:sp>
    </p:spTree>
    <p:extLst>
      <p:ext uri="{BB962C8B-B14F-4D97-AF65-F5344CB8AC3E}">
        <p14:creationId xmlns:p14="http://schemas.microsoft.com/office/powerpoint/2010/main" val="3909210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86F46-F45D-0201-83B2-8BA17587B3FD}"/>
              </a:ext>
            </a:extLst>
          </p:cNvPr>
          <p:cNvSpPr/>
          <p:nvPr userDrawn="1"/>
        </p:nvSpPr>
        <p:spPr>
          <a:xfrm>
            <a:off x="0" y="-3643"/>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95197" y="1049544"/>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95197" y="1828803"/>
            <a:ext cx="7886700" cy="4772720"/>
          </a:xfrm>
        </p:spPr>
        <p:txBody>
          <a:bodyPr>
            <a:normAutofit/>
          </a:bodyPr>
          <a:lstStyle>
            <a:lvl1pPr>
              <a:lnSpc>
                <a:spcPct val="140000"/>
              </a:lnSpc>
              <a:spcAft>
                <a:spcPts val="1200"/>
              </a:spcAft>
              <a:defRPr sz="2000">
                <a:solidFill>
                  <a:schemeClr val="accent1">
                    <a:lumMod val="75000"/>
                  </a:schemeClr>
                </a:solidFill>
              </a:defRPr>
            </a:lvl1pPr>
            <a:lvl2pPr>
              <a:lnSpc>
                <a:spcPct val="140000"/>
              </a:lnSpc>
              <a:spcAft>
                <a:spcPts val="1200"/>
              </a:spcAft>
              <a:defRPr sz="2000">
                <a:solidFill>
                  <a:schemeClr val="accent1">
                    <a:lumMod val="75000"/>
                  </a:schemeClr>
                </a:solidFill>
              </a:defRPr>
            </a:lvl2pPr>
            <a:lvl3pPr>
              <a:lnSpc>
                <a:spcPct val="140000"/>
              </a:lnSpc>
              <a:spcAft>
                <a:spcPts val="1200"/>
              </a:spcAft>
              <a:defRPr sz="2000">
                <a:solidFill>
                  <a:schemeClr val="accent1">
                    <a:lumMod val="75000"/>
                  </a:schemeClr>
                </a:solidFill>
              </a:defRPr>
            </a:lvl3pPr>
          </a:lstStyle>
          <a:p>
            <a:pPr lvl="0"/>
            <a:r>
              <a:rPr lang="en-US"/>
              <a:t>Click to edit Master text styles</a:t>
            </a:r>
          </a:p>
          <a:p>
            <a:pPr lvl="1"/>
            <a:r>
              <a:rPr lang="en-US"/>
              <a:t>Second level</a:t>
            </a:r>
          </a:p>
          <a:p>
            <a:pPr lvl="2"/>
            <a:r>
              <a:rPr lang="en-US"/>
              <a:t>Third level</a:t>
            </a:r>
          </a:p>
        </p:txBody>
      </p:sp>
      <p:pic>
        <p:nvPicPr>
          <p:cNvPr id="9" name="Picture 8" descr="HCPC-Powerpoint-Master2.jpg">
            <a:extLst>
              <a:ext uri="{FF2B5EF4-FFF2-40B4-BE49-F238E27FC236}">
                <a16:creationId xmlns:a16="http://schemas.microsoft.com/office/drawing/2014/main" id="{FB7F496D-82C4-3166-1901-A8BCBDB7B17B}"/>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6" name="Straight Connector 5">
            <a:extLst>
              <a:ext uri="{FF2B5EF4-FFF2-40B4-BE49-F238E27FC236}">
                <a16:creationId xmlns:a16="http://schemas.microsoft.com/office/drawing/2014/main" id="{637E5CBA-A811-9A62-C1D1-01C6BFC5EDE5}"/>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471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A82C7-AFEC-4E0D-EB37-3A961994DE6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628650" y="1699496"/>
            <a:ext cx="3886200" cy="4477468"/>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699494"/>
            <a:ext cx="3886200" cy="4477469"/>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HCPC-Powerpoint-Master2.jpg">
            <a:extLst>
              <a:ext uri="{FF2B5EF4-FFF2-40B4-BE49-F238E27FC236}">
                <a16:creationId xmlns:a16="http://schemas.microsoft.com/office/drawing/2014/main" id="{E8051DF5-96DC-F37F-E93F-6BFB30C6CB5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1" name="Title 1">
            <a:extLst>
              <a:ext uri="{FF2B5EF4-FFF2-40B4-BE49-F238E27FC236}">
                <a16:creationId xmlns:a16="http://schemas.microsoft.com/office/drawing/2014/main" id="{E2FB8C00-C9B8-FE70-04DB-55D2178BC4A1}"/>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3B0F6F28-B2A4-68BA-A902-E1EF60D1278C}"/>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727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F342B4D4-8584-3AB2-EA89-15EC03DA4E2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9" name="Title 1">
            <a:extLst>
              <a:ext uri="{FF2B5EF4-FFF2-40B4-BE49-F238E27FC236}">
                <a16:creationId xmlns:a16="http://schemas.microsoft.com/office/drawing/2014/main" id="{9925597D-5DB7-A561-4210-39925ACA157E}"/>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596F195A-EBD1-B1BD-5C33-F58FE50452AD}"/>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74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3C6F95D2-9C71-F6F0-7471-662DD6C376FD}"/>
              </a:ext>
            </a:extLst>
          </p:cNvPr>
          <p:cNvSpPr>
            <a:spLocks noGrp="1"/>
          </p:cNvSpPr>
          <p:nvPr>
            <p:ph type="body" sz="quarter" idx="10"/>
          </p:nvPr>
        </p:nvSpPr>
        <p:spPr>
          <a:xfrm>
            <a:off x="951345" y="6502402"/>
            <a:ext cx="8100000" cy="216000"/>
          </a:xfrm>
        </p:spPr>
        <p:txBody>
          <a:bodyPr anchor="ctr">
            <a:normAutofit/>
          </a:bodyPr>
          <a:lstStyle>
            <a:lvl1pPr marL="0" indent="0" algn="r">
              <a:buNone/>
              <a:defRPr sz="1200"/>
            </a:lvl1pPr>
          </a:lstStyle>
          <a:p>
            <a:pPr lvl="0"/>
            <a:endParaRPr lang="en-GB"/>
          </a:p>
        </p:txBody>
      </p:sp>
      <p:pic>
        <p:nvPicPr>
          <p:cNvPr id="2" name="Picture 1" descr="HCPC-Powerpoint-Master2.jpg">
            <a:extLst>
              <a:ext uri="{FF2B5EF4-FFF2-40B4-BE49-F238E27FC236}">
                <a16:creationId xmlns:a16="http://schemas.microsoft.com/office/drawing/2014/main" id="{71596AF0-FCAB-0290-CF51-E9372BE8F9C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9D8FFE4E-68E4-B575-7FA5-61D9F9344F80}"/>
              </a:ext>
            </a:extLst>
          </p:cNvPr>
          <p:cNvSpPr>
            <a:spLocks noGrp="1"/>
          </p:cNvSpPr>
          <p:nvPr>
            <p:ph type="title"/>
          </p:nvPr>
        </p:nvSpPr>
        <p:spPr>
          <a:xfrm>
            <a:off x="600075" y="1057413"/>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C36C1C3A-27AA-66C9-8EA6-E62124C258C2}"/>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875282-02CF-E332-886E-BE0476E8B0F0}"/>
              </a:ext>
            </a:extLst>
          </p:cNvPr>
          <p:cNvCxnSpPr>
            <a:cxnSpLocks/>
          </p:cNvCxnSpPr>
          <p:nvPr userDrawn="1"/>
        </p:nvCxnSpPr>
        <p:spPr>
          <a:xfrm>
            <a:off x="7095803" y="6445930"/>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9FB602-A979-ACD3-458C-A02A72C9AE00}"/>
              </a:ext>
            </a:extLst>
          </p:cNvPr>
          <p:cNvSpPr txBox="1"/>
          <p:nvPr userDrawn="1"/>
        </p:nvSpPr>
        <p:spPr>
          <a:xfrm>
            <a:off x="886790" y="6184320"/>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1487422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_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01CFE542-5807-134F-7F2F-A295D7481311}"/>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D4E043ED-C683-74EE-DAAD-498F6503C023}"/>
              </a:ext>
            </a:extLst>
          </p:cNvPr>
          <p:cNvSpPr>
            <a:spLocks noGrp="1"/>
          </p:cNvSpPr>
          <p:nvPr>
            <p:ph type="title"/>
          </p:nvPr>
        </p:nvSpPr>
        <p:spPr>
          <a:xfrm>
            <a:off x="595197" y="1027750"/>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83FBA43B-67C3-0F0C-2697-EC3E1C33DCC7}"/>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699DDE72-04A3-1232-C64A-97033CCAE019}"/>
              </a:ext>
            </a:extLst>
          </p:cNvPr>
          <p:cNvSpPr>
            <a:spLocks noGrp="1"/>
          </p:cNvSpPr>
          <p:nvPr>
            <p:ph type="body" sz="quarter" idx="11"/>
          </p:nvPr>
        </p:nvSpPr>
        <p:spPr>
          <a:xfrm>
            <a:off x="951345" y="6519820"/>
            <a:ext cx="8100000" cy="216000"/>
          </a:xfrm>
        </p:spPr>
        <p:txBody>
          <a:bodyPr anchor="ctr">
            <a:normAutofit/>
          </a:bodyPr>
          <a:lstStyle>
            <a:lvl1pPr marL="0" indent="0" algn="r">
              <a:buNone/>
              <a:defRPr sz="1200"/>
            </a:lvl1pPr>
          </a:lstStyle>
          <a:p>
            <a:pPr lvl="0"/>
            <a:endParaRPr lang="en-GB"/>
          </a:p>
        </p:txBody>
      </p:sp>
      <p:cxnSp>
        <p:nvCxnSpPr>
          <p:cNvPr id="16" name="Straight Connector 15">
            <a:extLst>
              <a:ext uri="{FF2B5EF4-FFF2-40B4-BE49-F238E27FC236}">
                <a16:creationId xmlns:a16="http://schemas.microsoft.com/office/drawing/2014/main" id="{8614DB92-A63C-755B-0028-E96EC9DBB118}"/>
              </a:ext>
            </a:extLst>
          </p:cNvPr>
          <p:cNvCxnSpPr>
            <a:cxnSpLocks/>
          </p:cNvCxnSpPr>
          <p:nvPr userDrawn="1"/>
        </p:nvCxnSpPr>
        <p:spPr>
          <a:xfrm>
            <a:off x="7095803" y="6463348"/>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5E41B4-40CF-9757-026B-BEE835519584}"/>
              </a:ext>
            </a:extLst>
          </p:cNvPr>
          <p:cNvSpPr txBox="1"/>
          <p:nvPr userDrawn="1"/>
        </p:nvSpPr>
        <p:spPr>
          <a:xfrm>
            <a:off x="886790" y="6201738"/>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533775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5B0A7-0504-0A94-E173-D1E758952810}"/>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HCPC-Powerpoint-Master2.jpg">
            <a:extLst>
              <a:ext uri="{FF2B5EF4-FFF2-40B4-BE49-F238E27FC236}">
                <a16:creationId xmlns:a16="http://schemas.microsoft.com/office/drawing/2014/main" id="{6F2E15BF-61C8-A72D-3AB8-E0F848D220A8}"/>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11" name="Straight Connector 10">
            <a:extLst>
              <a:ext uri="{FF2B5EF4-FFF2-40B4-BE49-F238E27FC236}">
                <a16:creationId xmlns:a16="http://schemas.microsoft.com/office/drawing/2014/main" id="{6D79A88A-C167-10A6-2A22-48F3DE8129BB}"/>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825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0E8B5-E894-56BB-E2A3-D48128AC7A45}"/>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3964259" y="1792483"/>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595197" y="2854519"/>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Title 1">
            <a:extLst>
              <a:ext uri="{FF2B5EF4-FFF2-40B4-BE49-F238E27FC236}">
                <a16:creationId xmlns:a16="http://schemas.microsoft.com/office/drawing/2014/main" id="{81E042A0-DB83-385C-10E1-55E0BBF366B1}"/>
              </a:ext>
            </a:extLst>
          </p:cNvPr>
          <p:cNvSpPr>
            <a:spLocks noGrp="1"/>
          </p:cNvSpPr>
          <p:nvPr>
            <p:ph type="title"/>
          </p:nvPr>
        </p:nvSpPr>
        <p:spPr>
          <a:xfrm>
            <a:off x="566622" y="109686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A993AD5A-4445-85A1-23C7-6757103C9C5F}"/>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640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424" y="1812617"/>
            <a:ext cx="4629150" cy="4873625"/>
          </a:xfrm>
        </p:spPr>
        <p:txBody>
          <a:bodyPr>
            <a:normAutofit/>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5197" y="2810107"/>
            <a:ext cx="2983822" cy="366104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itle 1"/>
          <p:cNvSpPr>
            <a:spLocks noGrp="1"/>
          </p:cNvSpPr>
          <p:nvPr>
            <p:ph type="title"/>
          </p:nvPr>
        </p:nvSpPr>
        <p:spPr>
          <a:xfrm>
            <a:off x="595197" y="1792482"/>
            <a:ext cx="3369062" cy="660786"/>
          </a:xfrm>
          <a:prstGeom prst="rect">
            <a:avLst/>
          </a:prstGeom>
        </p:spPr>
        <p:txBody>
          <a:bodyPr/>
          <a:lstStyle>
            <a:lvl1pPr>
              <a:defRPr sz="15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757571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86F46-F45D-0201-83B2-8BA17587B3FD}"/>
              </a:ext>
            </a:extLst>
          </p:cNvPr>
          <p:cNvSpPr/>
          <p:nvPr userDrawn="1"/>
        </p:nvSpPr>
        <p:spPr>
          <a:xfrm>
            <a:off x="0" y="-3643"/>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95197" y="1049544"/>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95197" y="1828803"/>
            <a:ext cx="7886700" cy="4772720"/>
          </a:xfrm>
        </p:spPr>
        <p:txBody>
          <a:bodyPr>
            <a:normAutofit/>
          </a:bodyPr>
          <a:lstStyle>
            <a:lvl1pPr>
              <a:lnSpc>
                <a:spcPct val="140000"/>
              </a:lnSpc>
              <a:spcAft>
                <a:spcPts val="1200"/>
              </a:spcAft>
              <a:defRPr sz="2000">
                <a:solidFill>
                  <a:schemeClr val="accent1">
                    <a:lumMod val="75000"/>
                  </a:schemeClr>
                </a:solidFill>
              </a:defRPr>
            </a:lvl1pPr>
            <a:lvl2pPr>
              <a:lnSpc>
                <a:spcPct val="140000"/>
              </a:lnSpc>
              <a:spcAft>
                <a:spcPts val="1200"/>
              </a:spcAft>
              <a:defRPr sz="2000">
                <a:solidFill>
                  <a:schemeClr val="accent1">
                    <a:lumMod val="75000"/>
                  </a:schemeClr>
                </a:solidFill>
              </a:defRPr>
            </a:lvl2pPr>
            <a:lvl3pPr>
              <a:lnSpc>
                <a:spcPct val="140000"/>
              </a:lnSpc>
              <a:spcAft>
                <a:spcPts val="1200"/>
              </a:spcAft>
              <a:defRPr sz="2000">
                <a:solidFill>
                  <a:schemeClr val="accent1">
                    <a:lumMod val="75000"/>
                  </a:schemeClr>
                </a:solidFill>
              </a:defRPr>
            </a:lvl3pPr>
          </a:lstStyle>
          <a:p>
            <a:pPr lvl="0"/>
            <a:r>
              <a:rPr lang="en-US"/>
              <a:t>Click to edit Master text styles</a:t>
            </a:r>
          </a:p>
          <a:p>
            <a:pPr lvl="1"/>
            <a:r>
              <a:rPr lang="en-US"/>
              <a:t>Second level</a:t>
            </a:r>
          </a:p>
          <a:p>
            <a:pPr lvl="2"/>
            <a:r>
              <a:rPr lang="en-US"/>
              <a:t>Third level</a:t>
            </a:r>
          </a:p>
        </p:txBody>
      </p:sp>
      <p:pic>
        <p:nvPicPr>
          <p:cNvPr id="9" name="Picture 8" descr="HCPC-Powerpoint-Master2.jpg">
            <a:extLst>
              <a:ext uri="{FF2B5EF4-FFF2-40B4-BE49-F238E27FC236}">
                <a16:creationId xmlns:a16="http://schemas.microsoft.com/office/drawing/2014/main" id="{FB7F496D-82C4-3166-1901-A8BCBDB7B17B}"/>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6" name="Straight Connector 5">
            <a:extLst>
              <a:ext uri="{FF2B5EF4-FFF2-40B4-BE49-F238E27FC236}">
                <a16:creationId xmlns:a16="http://schemas.microsoft.com/office/drawing/2014/main" id="{637E5CBA-A811-9A62-C1D1-01C6BFC5EDE5}"/>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889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A82C7-AFEC-4E0D-EB37-3A961994DE6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628650" y="1699496"/>
            <a:ext cx="3886200" cy="4477468"/>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699494"/>
            <a:ext cx="3886200" cy="4477469"/>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HCPC-Powerpoint-Master2.jpg">
            <a:extLst>
              <a:ext uri="{FF2B5EF4-FFF2-40B4-BE49-F238E27FC236}">
                <a16:creationId xmlns:a16="http://schemas.microsoft.com/office/drawing/2014/main" id="{E8051DF5-96DC-F37F-E93F-6BFB30C6CB5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1" name="Title 1">
            <a:extLst>
              <a:ext uri="{FF2B5EF4-FFF2-40B4-BE49-F238E27FC236}">
                <a16:creationId xmlns:a16="http://schemas.microsoft.com/office/drawing/2014/main" id="{E2FB8C00-C9B8-FE70-04DB-55D2178BC4A1}"/>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3B0F6F28-B2A4-68BA-A902-E1EF60D1278C}"/>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99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F342B4D4-8584-3AB2-EA89-15EC03DA4E2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9" name="Title 1">
            <a:extLst>
              <a:ext uri="{FF2B5EF4-FFF2-40B4-BE49-F238E27FC236}">
                <a16:creationId xmlns:a16="http://schemas.microsoft.com/office/drawing/2014/main" id="{9925597D-5DB7-A561-4210-39925ACA157E}"/>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596F195A-EBD1-B1BD-5C33-F58FE50452AD}"/>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27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3C6F95D2-9C71-F6F0-7471-662DD6C376FD}"/>
              </a:ext>
            </a:extLst>
          </p:cNvPr>
          <p:cNvSpPr>
            <a:spLocks noGrp="1"/>
          </p:cNvSpPr>
          <p:nvPr>
            <p:ph type="body" sz="quarter" idx="10"/>
          </p:nvPr>
        </p:nvSpPr>
        <p:spPr>
          <a:xfrm>
            <a:off x="951345" y="6502402"/>
            <a:ext cx="8100000" cy="216000"/>
          </a:xfrm>
        </p:spPr>
        <p:txBody>
          <a:bodyPr anchor="ctr">
            <a:normAutofit/>
          </a:bodyPr>
          <a:lstStyle>
            <a:lvl1pPr marL="0" indent="0" algn="r">
              <a:buNone/>
              <a:defRPr sz="1200"/>
            </a:lvl1pPr>
          </a:lstStyle>
          <a:p>
            <a:pPr lvl="0"/>
            <a:endParaRPr lang="en-GB"/>
          </a:p>
        </p:txBody>
      </p:sp>
      <p:pic>
        <p:nvPicPr>
          <p:cNvPr id="2" name="Picture 1" descr="HCPC-Powerpoint-Master2.jpg">
            <a:extLst>
              <a:ext uri="{FF2B5EF4-FFF2-40B4-BE49-F238E27FC236}">
                <a16:creationId xmlns:a16="http://schemas.microsoft.com/office/drawing/2014/main" id="{71596AF0-FCAB-0290-CF51-E9372BE8F9C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9D8FFE4E-68E4-B575-7FA5-61D9F9344F80}"/>
              </a:ext>
            </a:extLst>
          </p:cNvPr>
          <p:cNvSpPr>
            <a:spLocks noGrp="1"/>
          </p:cNvSpPr>
          <p:nvPr>
            <p:ph type="title"/>
          </p:nvPr>
        </p:nvSpPr>
        <p:spPr>
          <a:xfrm>
            <a:off x="600075" y="1057413"/>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C36C1C3A-27AA-66C9-8EA6-E62124C258C2}"/>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875282-02CF-E332-886E-BE0476E8B0F0}"/>
              </a:ext>
            </a:extLst>
          </p:cNvPr>
          <p:cNvCxnSpPr>
            <a:cxnSpLocks/>
          </p:cNvCxnSpPr>
          <p:nvPr userDrawn="1"/>
        </p:nvCxnSpPr>
        <p:spPr>
          <a:xfrm>
            <a:off x="7095803" y="6445930"/>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9FB602-A979-ACD3-458C-A02A72C9AE00}"/>
              </a:ext>
            </a:extLst>
          </p:cNvPr>
          <p:cNvSpPr txBox="1"/>
          <p:nvPr userDrawn="1"/>
        </p:nvSpPr>
        <p:spPr>
          <a:xfrm>
            <a:off x="886790" y="6184320"/>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2442431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gh_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01CFE542-5807-134F-7F2F-A295D7481311}"/>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D4E043ED-C683-74EE-DAAD-498F6503C023}"/>
              </a:ext>
            </a:extLst>
          </p:cNvPr>
          <p:cNvSpPr>
            <a:spLocks noGrp="1"/>
          </p:cNvSpPr>
          <p:nvPr>
            <p:ph type="title"/>
          </p:nvPr>
        </p:nvSpPr>
        <p:spPr>
          <a:xfrm>
            <a:off x="595197" y="1027750"/>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83FBA43B-67C3-0F0C-2697-EC3E1C33DCC7}"/>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699DDE72-04A3-1232-C64A-97033CCAE019}"/>
              </a:ext>
            </a:extLst>
          </p:cNvPr>
          <p:cNvSpPr>
            <a:spLocks noGrp="1"/>
          </p:cNvSpPr>
          <p:nvPr>
            <p:ph type="body" sz="quarter" idx="11"/>
          </p:nvPr>
        </p:nvSpPr>
        <p:spPr>
          <a:xfrm>
            <a:off x="951345" y="6519820"/>
            <a:ext cx="8100000" cy="216000"/>
          </a:xfrm>
        </p:spPr>
        <p:txBody>
          <a:bodyPr anchor="ctr">
            <a:normAutofit/>
          </a:bodyPr>
          <a:lstStyle>
            <a:lvl1pPr marL="0" indent="0" algn="r">
              <a:buNone/>
              <a:defRPr sz="1200"/>
            </a:lvl1pPr>
          </a:lstStyle>
          <a:p>
            <a:pPr lvl="0"/>
            <a:endParaRPr lang="en-GB"/>
          </a:p>
        </p:txBody>
      </p:sp>
      <p:cxnSp>
        <p:nvCxnSpPr>
          <p:cNvPr id="16" name="Straight Connector 15">
            <a:extLst>
              <a:ext uri="{FF2B5EF4-FFF2-40B4-BE49-F238E27FC236}">
                <a16:creationId xmlns:a16="http://schemas.microsoft.com/office/drawing/2014/main" id="{8614DB92-A63C-755B-0028-E96EC9DBB118}"/>
              </a:ext>
            </a:extLst>
          </p:cNvPr>
          <p:cNvCxnSpPr>
            <a:cxnSpLocks/>
          </p:cNvCxnSpPr>
          <p:nvPr userDrawn="1"/>
        </p:nvCxnSpPr>
        <p:spPr>
          <a:xfrm>
            <a:off x="7095803" y="6463348"/>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5E41B4-40CF-9757-026B-BEE835519584}"/>
              </a:ext>
            </a:extLst>
          </p:cNvPr>
          <p:cNvSpPr txBox="1"/>
          <p:nvPr userDrawn="1"/>
        </p:nvSpPr>
        <p:spPr>
          <a:xfrm>
            <a:off x="886790" y="6201738"/>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2568114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5B0A7-0504-0A94-E173-D1E758952810}"/>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HCPC-Powerpoint-Master2.jpg">
            <a:extLst>
              <a:ext uri="{FF2B5EF4-FFF2-40B4-BE49-F238E27FC236}">
                <a16:creationId xmlns:a16="http://schemas.microsoft.com/office/drawing/2014/main" id="{6F2E15BF-61C8-A72D-3AB8-E0F848D220A8}"/>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11" name="Straight Connector 10">
            <a:extLst>
              <a:ext uri="{FF2B5EF4-FFF2-40B4-BE49-F238E27FC236}">
                <a16:creationId xmlns:a16="http://schemas.microsoft.com/office/drawing/2014/main" id="{6D79A88A-C167-10A6-2A22-48F3DE8129BB}"/>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9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0E8B5-E894-56BB-E2A3-D48128AC7A45}"/>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3964259" y="1792483"/>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595197" y="2854519"/>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Title 1">
            <a:extLst>
              <a:ext uri="{FF2B5EF4-FFF2-40B4-BE49-F238E27FC236}">
                <a16:creationId xmlns:a16="http://schemas.microsoft.com/office/drawing/2014/main" id="{81E042A0-DB83-385C-10E1-55E0BBF366B1}"/>
              </a:ext>
            </a:extLst>
          </p:cNvPr>
          <p:cNvSpPr>
            <a:spLocks noGrp="1"/>
          </p:cNvSpPr>
          <p:nvPr>
            <p:ph type="title"/>
          </p:nvPr>
        </p:nvSpPr>
        <p:spPr>
          <a:xfrm>
            <a:off x="566622" y="109686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A993AD5A-4445-85A1-23C7-6757103C9C5F}"/>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20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424" y="1812617"/>
            <a:ext cx="4629150" cy="4873625"/>
          </a:xfrm>
        </p:spPr>
        <p:txBody>
          <a:bodyPr>
            <a:normAutofit/>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5197" y="2810107"/>
            <a:ext cx="2983822" cy="366104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itle 1"/>
          <p:cNvSpPr>
            <a:spLocks noGrp="1"/>
          </p:cNvSpPr>
          <p:nvPr>
            <p:ph type="title"/>
          </p:nvPr>
        </p:nvSpPr>
        <p:spPr>
          <a:xfrm>
            <a:off x="595197" y="1792482"/>
            <a:ext cx="3369062" cy="660786"/>
          </a:xfrm>
          <a:prstGeom prst="rect">
            <a:avLst/>
          </a:prstGeom>
        </p:spPr>
        <p:txBody>
          <a:bodyPr/>
          <a:lstStyle>
            <a:lvl1pPr>
              <a:defRPr sz="15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57232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HCPC-Powerpoint-Master2.jpg">
            <a:extLst>
              <a:ext uri="{FF2B5EF4-FFF2-40B4-BE49-F238E27FC236}">
                <a16:creationId xmlns:a16="http://schemas.microsoft.com/office/drawing/2014/main" id="{714F0D31-2A1C-CE11-2F42-1FA1311C76E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851103"/>
            <a:ext cx="7886700" cy="47504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45649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4" r:id="rId5"/>
    <p:sldLayoutId id="2147483685" r:id="rId6"/>
    <p:sldLayoutId id="2147483681" r:id="rId7"/>
    <p:sldLayoutId id="2147483682" r:id="rId8"/>
    <p:sldLayoutId id="2147483683"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950" kern="1200">
          <a:solidFill>
            <a:schemeClr val="accent1">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accent1">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HCPC-Powerpoint-Master2.jpg">
            <a:extLst>
              <a:ext uri="{FF2B5EF4-FFF2-40B4-BE49-F238E27FC236}">
                <a16:creationId xmlns:a16="http://schemas.microsoft.com/office/drawing/2014/main" id="{714F0D31-2A1C-CE11-2F42-1FA1311C76E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851103"/>
            <a:ext cx="7886700" cy="47504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72861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950" kern="1200">
          <a:solidFill>
            <a:schemeClr val="accent1">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accent1">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mahpdevelopmentframework.nes.scot.nhs.uk/using-the-framework/framework-structur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bapo.com/support-workers-and-technicia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7F842-5507-7BD3-EC4D-972DE755EC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2675E-BECF-84DC-36D8-B978A727C6D0}"/>
              </a:ext>
            </a:extLst>
          </p:cNvPr>
          <p:cNvSpPr>
            <a:spLocks noGrp="1"/>
          </p:cNvSpPr>
          <p:nvPr>
            <p:ph type="ctrTitle"/>
          </p:nvPr>
        </p:nvSpPr>
        <p:spPr>
          <a:xfrm>
            <a:off x="591016" y="2857094"/>
            <a:ext cx="8140390" cy="1527016"/>
          </a:xfrm>
        </p:spPr>
        <p:txBody>
          <a:bodyPr/>
          <a:lstStyle/>
          <a:p>
            <a:r>
              <a:rPr lang="en-US" dirty="0"/>
              <a:t>Delegation: what the standards say and reflective questions to guide practice</a:t>
            </a:r>
            <a:br>
              <a:rPr lang="en-US" dirty="0"/>
            </a:br>
            <a:endParaRPr lang="en-GB" dirty="0"/>
          </a:p>
        </p:txBody>
      </p:sp>
      <p:sp>
        <p:nvSpPr>
          <p:cNvPr id="2" name="Text Placeholder 14">
            <a:extLst>
              <a:ext uri="{FF2B5EF4-FFF2-40B4-BE49-F238E27FC236}">
                <a16:creationId xmlns:a16="http://schemas.microsoft.com/office/drawing/2014/main" id="{527E8EBE-E9B6-6722-14D8-8E06B2ED76A3}"/>
              </a:ext>
            </a:extLst>
          </p:cNvPr>
          <p:cNvSpPr txBox="1">
            <a:spLocks/>
          </p:cNvSpPr>
          <p:nvPr/>
        </p:nvSpPr>
        <p:spPr>
          <a:xfrm>
            <a:off x="591015" y="4884878"/>
            <a:ext cx="7673309" cy="590550"/>
          </a:xfrm>
          <a:prstGeom prst="rect">
            <a:avLst/>
          </a:prstGeom>
        </p:spPr>
        <p:txBody>
          <a:bodyPr vert="horz" lIns="0" tIns="0" rIns="0" bIns="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65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accent1">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This resource is for use by HCPC registrants and those supporting this workforce.  If using within your own presentations, please reference the original source. Some slides have additional notes provided which can also be used in your own work, with source recognition.</a:t>
            </a:r>
          </a:p>
        </p:txBody>
      </p:sp>
      <p:sp>
        <p:nvSpPr>
          <p:cNvPr id="3" name="TextBox 2">
            <a:extLst>
              <a:ext uri="{FF2B5EF4-FFF2-40B4-BE49-F238E27FC236}">
                <a16:creationId xmlns:a16="http://schemas.microsoft.com/office/drawing/2014/main" id="{F16F904C-EF15-07D9-0E60-CE6A89A877B5}"/>
              </a:ext>
            </a:extLst>
          </p:cNvPr>
          <p:cNvSpPr txBox="1"/>
          <p:nvPr/>
        </p:nvSpPr>
        <p:spPr>
          <a:xfrm>
            <a:off x="591015" y="6208097"/>
            <a:ext cx="2199190" cy="369332"/>
          </a:xfrm>
          <a:prstGeom prst="rect">
            <a:avLst/>
          </a:prstGeom>
          <a:noFill/>
        </p:spPr>
        <p:txBody>
          <a:bodyPr wrap="square" rtlCol="0">
            <a:spAutoFit/>
          </a:bodyPr>
          <a:lstStyle/>
          <a:p>
            <a:r>
              <a:rPr lang="en-GB">
                <a:solidFill>
                  <a:schemeClr val="bg1"/>
                </a:solidFill>
              </a:rPr>
              <a:t>March 2026</a:t>
            </a:r>
          </a:p>
        </p:txBody>
      </p:sp>
    </p:spTree>
    <p:extLst>
      <p:ext uri="{BB962C8B-B14F-4D97-AF65-F5344CB8AC3E}">
        <p14:creationId xmlns:p14="http://schemas.microsoft.com/office/powerpoint/2010/main" val="1253132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EC307-E971-519E-7819-235BE8771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8C775-4E89-EF82-4C0C-19A66AC777CB}"/>
              </a:ext>
            </a:extLst>
          </p:cNvPr>
          <p:cNvSpPr>
            <a:spLocks noGrp="1"/>
          </p:cNvSpPr>
          <p:nvPr>
            <p:ph type="title"/>
          </p:nvPr>
        </p:nvSpPr>
        <p:spPr>
          <a:xfrm>
            <a:off x="642822" y="1053016"/>
            <a:ext cx="7886701" cy="614558"/>
          </a:xfrm>
          <a:prstGeom prst="rect">
            <a:avLst/>
          </a:prstGeom>
        </p:spPr>
        <p:txBody>
          <a:bodyPr vert="horz" lIns="0" tIns="0" rIns="91440" bIns="0" rtlCol="0" anchor="b" anchorCtr="0">
            <a:noAutofit/>
          </a:bodyPr>
          <a:lstStyle/>
          <a:p>
            <a:r>
              <a:rPr lang="en-GB" sz="2400">
                <a:cs typeface="Arial"/>
              </a:rPr>
              <a:t>Delegation across the </a:t>
            </a:r>
            <a:r>
              <a:rPr lang="en-GB">
                <a:cs typeface="Arial"/>
              </a:rPr>
              <a:t>f</a:t>
            </a:r>
            <a:r>
              <a:rPr lang="en-GB" sz="2400">
                <a:cs typeface="Arial"/>
              </a:rPr>
              <a:t>our </a:t>
            </a:r>
            <a:r>
              <a:rPr lang="en-GB">
                <a:cs typeface="Arial"/>
              </a:rPr>
              <a:t>p</a:t>
            </a:r>
            <a:r>
              <a:rPr lang="en-GB" sz="2400">
                <a:cs typeface="Arial"/>
              </a:rPr>
              <a:t>illars of practice</a:t>
            </a:r>
            <a:endParaRPr lang="en-US" sz="2400">
              <a:cs typeface="Arial"/>
            </a:endParaRPr>
          </a:p>
        </p:txBody>
      </p:sp>
      <p:sp>
        <p:nvSpPr>
          <p:cNvPr id="3" name="Text Placeholder 2">
            <a:extLst>
              <a:ext uri="{FF2B5EF4-FFF2-40B4-BE49-F238E27FC236}">
                <a16:creationId xmlns:a16="http://schemas.microsoft.com/office/drawing/2014/main" id="{5BB2959B-EE93-213F-3591-696088CEBFE5}"/>
              </a:ext>
            </a:extLst>
          </p:cNvPr>
          <p:cNvSpPr>
            <a:spLocks noGrp="1"/>
          </p:cNvSpPr>
          <p:nvPr>
            <p:ph type="body" sz="quarter" idx="4294967295"/>
          </p:nvPr>
        </p:nvSpPr>
        <p:spPr>
          <a:xfrm>
            <a:off x="914334" y="6453050"/>
            <a:ext cx="8100000" cy="404949"/>
          </a:xfrm>
        </p:spPr>
        <p:txBody>
          <a:bodyPr>
            <a:noAutofit/>
          </a:bodyPr>
          <a:lstStyle/>
          <a:p>
            <a:pPr marL="0" indent="0" algn="r">
              <a:buNone/>
            </a:pPr>
            <a:r>
              <a:rPr lang="en-GB" sz="1000">
                <a:hlinkClick r:id="rId3"/>
              </a:rPr>
              <a:t>NHS Education Scotland, 2025</a:t>
            </a:r>
            <a:r>
              <a:rPr lang="en-GB" sz="1000"/>
              <a:t> </a:t>
            </a:r>
          </a:p>
          <a:p>
            <a:pPr marL="0" indent="0" algn="r">
              <a:buNone/>
            </a:pPr>
            <a:r>
              <a:rPr lang="en-GB" sz="1000">
                <a:hlinkClick r:id="rId4"/>
              </a:rPr>
              <a:t>Support Workers and Technicians</a:t>
            </a:r>
            <a:endParaRPr lang="en-GB" sz="1000"/>
          </a:p>
        </p:txBody>
      </p:sp>
      <p:pic>
        <p:nvPicPr>
          <p:cNvPr id="7" name="Content Placeholder 6">
            <a:extLst>
              <a:ext uri="{FF2B5EF4-FFF2-40B4-BE49-F238E27FC236}">
                <a16:creationId xmlns:a16="http://schemas.microsoft.com/office/drawing/2014/main" id="{8540E8CC-3A28-2D7B-8D05-8FDC59BF5964}"/>
              </a:ext>
            </a:extLst>
          </p:cNvPr>
          <p:cNvPicPr>
            <a:picLocks noGrp="1" noChangeAspect="1"/>
          </p:cNvPicPr>
          <p:nvPr>
            <p:ph sz="quarter" idx="4294967295"/>
          </p:nvPr>
        </p:nvPicPr>
        <p:blipFill>
          <a:blip r:embed="rId5"/>
          <a:stretch>
            <a:fillRect/>
          </a:stretch>
        </p:blipFill>
        <p:spPr>
          <a:xfrm>
            <a:off x="5601374" y="3212999"/>
            <a:ext cx="3412960" cy="1412657"/>
          </a:xfrm>
        </p:spPr>
      </p:pic>
      <p:pic>
        <p:nvPicPr>
          <p:cNvPr id="8" name="Picture 7">
            <a:extLst>
              <a:ext uri="{FF2B5EF4-FFF2-40B4-BE49-F238E27FC236}">
                <a16:creationId xmlns:a16="http://schemas.microsoft.com/office/drawing/2014/main" id="{380EAA2F-1255-63C7-EFB5-094B014E2537}"/>
              </a:ext>
            </a:extLst>
          </p:cNvPr>
          <p:cNvPicPr>
            <a:picLocks noChangeAspect="1"/>
          </p:cNvPicPr>
          <p:nvPr/>
        </p:nvPicPr>
        <p:blipFill>
          <a:blip r:embed="rId6"/>
          <a:stretch>
            <a:fillRect/>
          </a:stretch>
        </p:blipFill>
        <p:spPr>
          <a:xfrm>
            <a:off x="376691" y="1667574"/>
            <a:ext cx="5480363" cy="5190426"/>
          </a:xfrm>
          <a:prstGeom prst="rect">
            <a:avLst/>
          </a:prstGeom>
        </p:spPr>
      </p:pic>
    </p:spTree>
    <p:extLst>
      <p:ext uri="{BB962C8B-B14F-4D97-AF65-F5344CB8AC3E}">
        <p14:creationId xmlns:p14="http://schemas.microsoft.com/office/powerpoint/2010/main" val="798303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99F67-5E35-A352-487D-5614C01A0A13}"/>
            </a:ext>
          </a:extLst>
        </p:cNvPr>
        <p:cNvGrpSpPr/>
        <p:nvPr/>
      </p:nvGrpSpPr>
      <p:grpSpPr>
        <a:xfrm>
          <a:off x="0" y="0"/>
          <a:ext cx="0" cy="0"/>
          <a:chOff x="0" y="0"/>
          <a:chExt cx="0" cy="0"/>
        </a:xfrm>
      </p:grpSpPr>
      <p:pic>
        <p:nvPicPr>
          <p:cNvPr id="4" name="Picture 3" descr="A diagram of a service&#10;&#10;AI-generated content may be incorrect.">
            <a:extLst>
              <a:ext uri="{FF2B5EF4-FFF2-40B4-BE49-F238E27FC236}">
                <a16:creationId xmlns:a16="http://schemas.microsoft.com/office/drawing/2014/main" id="{BF8D56A3-94EB-0646-6C6B-A645F9E14336}"/>
              </a:ext>
            </a:extLst>
          </p:cNvPr>
          <p:cNvPicPr>
            <a:picLocks noChangeAspect="1"/>
          </p:cNvPicPr>
          <p:nvPr/>
        </p:nvPicPr>
        <p:blipFill>
          <a:blip r:embed="rId3"/>
          <a:srcRect l="4857" t="4507" r="4195" b="1974"/>
          <a:stretch>
            <a:fillRect/>
          </a:stretch>
        </p:blipFill>
        <p:spPr>
          <a:xfrm>
            <a:off x="1805651" y="1923793"/>
            <a:ext cx="5948695" cy="4114152"/>
          </a:xfrm>
          <a:prstGeom prst="rect">
            <a:avLst/>
          </a:prstGeom>
        </p:spPr>
      </p:pic>
      <p:sp>
        <p:nvSpPr>
          <p:cNvPr id="2" name="Title 1">
            <a:extLst>
              <a:ext uri="{FF2B5EF4-FFF2-40B4-BE49-F238E27FC236}">
                <a16:creationId xmlns:a16="http://schemas.microsoft.com/office/drawing/2014/main" id="{D7031DF5-460C-6A29-2479-CFC70300E383}"/>
              </a:ext>
            </a:extLst>
          </p:cNvPr>
          <p:cNvSpPr>
            <a:spLocks noGrp="1"/>
          </p:cNvSpPr>
          <p:nvPr>
            <p:ph type="title"/>
          </p:nvPr>
        </p:nvSpPr>
        <p:spPr>
          <a:xfrm>
            <a:off x="571499" y="1079114"/>
            <a:ext cx="8213686" cy="660786"/>
          </a:xfrm>
          <a:prstGeom prst="rect">
            <a:avLst/>
          </a:prstGeom>
        </p:spPr>
        <p:txBody>
          <a:bodyPr/>
          <a:lstStyle/>
          <a:p>
            <a:r>
              <a:rPr lang="en-GB"/>
              <a:t>Questions to consider when thinking about delegating</a:t>
            </a:r>
          </a:p>
        </p:txBody>
      </p:sp>
      <p:sp>
        <p:nvSpPr>
          <p:cNvPr id="3" name="Content Placeholder 2">
            <a:extLst>
              <a:ext uri="{FF2B5EF4-FFF2-40B4-BE49-F238E27FC236}">
                <a16:creationId xmlns:a16="http://schemas.microsoft.com/office/drawing/2014/main" id="{0463C72A-9604-1527-D208-FEEFB10B870A}"/>
              </a:ext>
            </a:extLst>
          </p:cNvPr>
          <p:cNvSpPr>
            <a:spLocks noGrp="1"/>
          </p:cNvSpPr>
          <p:nvPr>
            <p:ph type="body" sz="quarter" idx="4294967295"/>
          </p:nvPr>
        </p:nvSpPr>
        <p:spPr>
          <a:xfrm>
            <a:off x="951345" y="6502402"/>
            <a:ext cx="8100000" cy="216000"/>
          </a:xfrm>
        </p:spPr>
        <p:txBody>
          <a:bodyPr>
            <a:normAutofit fontScale="77500" lnSpcReduction="20000"/>
          </a:bodyPr>
          <a:lstStyle/>
          <a:p>
            <a:pPr marL="0" indent="0" algn="r">
              <a:buNone/>
            </a:pPr>
            <a:r>
              <a:rPr lang="en-GB" sz="1400">
                <a:solidFill>
                  <a:srgbClr val="01356D"/>
                </a:solidFill>
              </a:rPr>
              <a:t>British Dietetic Association, </a:t>
            </a:r>
            <a:r>
              <a:rPr lang="en-GB" sz="1400" i="1">
                <a:solidFill>
                  <a:srgbClr val="01356D"/>
                </a:solidFill>
              </a:rPr>
              <a:t>Accountability and Delegation webpage</a:t>
            </a:r>
            <a:r>
              <a:rPr lang="en-GB" sz="1400">
                <a:solidFill>
                  <a:srgbClr val="01356D"/>
                </a:solidFill>
              </a:rPr>
              <a:t>, 2025</a:t>
            </a:r>
          </a:p>
        </p:txBody>
      </p:sp>
    </p:spTree>
    <p:extLst>
      <p:ext uri="{BB962C8B-B14F-4D97-AF65-F5344CB8AC3E}">
        <p14:creationId xmlns:p14="http://schemas.microsoft.com/office/powerpoint/2010/main" val="3531536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B2B99-64B6-12CC-9776-09C3D9D7B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2624E-D6D6-A9E8-94F9-2D24336D0344}"/>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4DB8B523-4FF9-D14A-E58F-47CF2FBFEE12}"/>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A895C850-BE6B-2B6D-10E5-36B9DCAB5FC6}"/>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7BC19527-72FF-2563-8416-6673E1CF9EE3}"/>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520D08D-8E1D-2713-593E-F7F911439976}"/>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82745A41-C610-132E-D508-36082ABA1AD2}"/>
                </a:ext>
              </a:extLst>
            </p:cNvPr>
            <p:cNvSpPr txBox="1">
              <a:spLocks/>
            </p:cNvSpPr>
            <p:nvPr/>
          </p:nvSpPr>
          <p:spPr>
            <a:xfrm>
              <a:off x="3295370" y="2994362"/>
              <a:ext cx="236926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In what way could the four pillars of practice and questions in the previous slides support your professional judgement when delegating to others?</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a:solidFill>
                  <a:srgbClr val="1961A3">
                    <a:lumMod val="75000"/>
                  </a:srgbClr>
                </a:solidFill>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3BE2B829-8C71-7D2B-A33D-C0EE0F360D57}"/>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C2D0CDD7-FFD6-57E5-FD69-8E799B7C006B}"/>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61B9D541-E2A0-BD6A-5DE0-675EA33A9451}"/>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C5720DA8-7B5A-BB17-9F19-BF1A9167A4C7}"/>
                </a:ext>
              </a:extLst>
            </p:cNvPr>
            <p:cNvSpPr txBox="1">
              <a:spLocks/>
            </p:cNvSpPr>
            <p:nvPr/>
          </p:nvSpPr>
          <p:spPr>
            <a:xfrm>
              <a:off x="6111682" y="2999865"/>
              <a:ext cx="2696378" cy="2036159"/>
            </a:xfrm>
            <a:prstGeom prst="rect">
              <a:avLst/>
            </a:prstGeom>
          </p:spPr>
          <p:txBody>
            <a:bodyPr vert="horz" lIns="91440" tIns="45720" rIns="91440" bIns="45720" rtlCol="0" anchor="t">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latin typeface="Arial"/>
                  <a:cs typeface="Arial"/>
                </a:rPr>
                <a:t>Are there any additional actions you would like to consider?</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Identify a small number of actions you can do within the next fortnight to continue to support safe and effective delegation.</a:t>
              </a:r>
            </a:p>
          </p:txBody>
        </p:sp>
        <p:sp>
          <p:nvSpPr>
            <p:cNvPr id="9" name="Oval 8">
              <a:extLst>
                <a:ext uri="{FF2B5EF4-FFF2-40B4-BE49-F238E27FC236}">
                  <a16:creationId xmlns:a16="http://schemas.microsoft.com/office/drawing/2014/main" id="{8C5466A1-E1FC-2327-EF7C-D07EFB38133B}"/>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A48BAE37-D94D-FE6F-DF22-756510049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411885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DF43-FA72-393C-D72B-0EF9B64D1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C698E-C3D9-4728-5920-F74B49083534}"/>
              </a:ext>
            </a:extLst>
          </p:cNvPr>
          <p:cNvSpPr>
            <a:spLocks noGrp="1"/>
          </p:cNvSpPr>
          <p:nvPr>
            <p:ph type="title"/>
          </p:nvPr>
        </p:nvSpPr>
        <p:spPr>
          <a:xfrm>
            <a:off x="595197" y="1049544"/>
            <a:ext cx="7886700" cy="660786"/>
          </a:xfrm>
          <a:prstGeom prst="rect">
            <a:avLst/>
          </a:prstGeom>
        </p:spPr>
        <p:txBody>
          <a:bodyPr vert="horz" lIns="0" tIns="0" rIns="91440" bIns="0" rtlCol="0" anchor="b" anchorCtr="0">
            <a:normAutofit/>
          </a:bodyPr>
          <a:lstStyle/>
          <a:p>
            <a:r>
              <a:rPr lang="en-GB"/>
              <a:t>Content</a:t>
            </a:r>
          </a:p>
        </p:txBody>
      </p:sp>
      <p:sp>
        <p:nvSpPr>
          <p:cNvPr id="3" name="Title 1">
            <a:extLst>
              <a:ext uri="{FF2B5EF4-FFF2-40B4-BE49-F238E27FC236}">
                <a16:creationId xmlns:a16="http://schemas.microsoft.com/office/drawing/2014/main" id="{40D0D7E4-D5BE-11C4-C609-E3677AAA6A27}"/>
              </a:ext>
            </a:extLst>
          </p:cNvPr>
          <p:cNvSpPr txBox="1">
            <a:spLocks/>
          </p:cNvSpPr>
          <p:nvPr/>
        </p:nvSpPr>
        <p:spPr>
          <a:xfrm>
            <a:off x="595197" y="1049544"/>
            <a:ext cx="7886700" cy="660786"/>
          </a:xfrm>
          <a:prstGeom prst="rect">
            <a:avLst/>
          </a:prstGeom>
        </p:spPr>
        <p:txBody>
          <a:bodyPr vert="horz" lIns="0" tIns="0" rIns="91440" bIns="0" rtlCol="0" anchor="b" anchorCtr="0">
            <a:normAutofit/>
          </a:bodyPr>
          <a:lstStyle>
            <a:lvl1pPr algn="l" defTabSz="685800" rtl="0" eaLnBrk="1" latinLnBrk="0" hangingPunct="1">
              <a:lnSpc>
                <a:spcPct val="90000"/>
              </a:lnSpc>
              <a:spcBef>
                <a:spcPct val="0"/>
              </a:spcBef>
              <a:buNone/>
              <a:defRPr sz="2400" b="1" kern="1200">
                <a:solidFill>
                  <a:schemeClr val="accent1">
                    <a:lumMod val="75000"/>
                  </a:schemeClr>
                </a:solidFill>
                <a:latin typeface="Arial" panose="020B0604020202020204" pitchFamily="34" charset="0"/>
                <a:ea typeface="+mj-ea"/>
                <a:cs typeface="Arial" panose="020B0604020202020204" pitchFamily="34" charset="0"/>
              </a:defRPr>
            </a:lvl1pPr>
          </a:lstStyle>
          <a:p>
            <a:endParaRPr lang="en-GB"/>
          </a:p>
        </p:txBody>
      </p:sp>
      <p:sp>
        <p:nvSpPr>
          <p:cNvPr id="5" name="TextBox 4">
            <a:extLst>
              <a:ext uri="{FF2B5EF4-FFF2-40B4-BE49-F238E27FC236}">
                <a16:creationId xmlns:a16="http://schemas.microsoft.com/office/drawing/2014/main" id="{9D0CA960-F5AE-D333-789E-042A3CFAA22B}"/>
              </a:ext>
            </a:extLst>
          </p:cNvPr>
          <p:cNvSpPr txBox="1"/>
          <p:nvPr/>
        </p:nvSpPr>
        <p:spPr>
          <a:xfrm>
            <a:off x="595197" y="2068882"/>
            <a:ext cx="7993218" cy="42508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8162" tIns="48162" rIns="48162" bIns="48162" numCol="1" spcCol="1270" anchor="ctr" anchorCtr="0">
            <a:noAutofit/>
          </a:bodyPr>
          <a:lstStyle/>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kern="1200">
                <a:solidFill>
                  <a:schemeClr val="accent1">
                    <a:lumMod val="75000"/>
                  </a:schemeClr>
                </a:solidFill>
              </a:rPr>
              <a:t>Clarifying the purpose of delegation</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kern="1200">
                <a:solidFill>
                  <a:schemeClr val="accent1">
                    <a:lumMod val="75000"/>
                  </a:schemeClr>
                </a:solidFill>
              </a:rPr>
              <a:t>What the HCPC standards say about delegation</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Accepting delegated activities – what the HCPC standards say about scope of practice</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kern="1200">
                <a:solidFill>
                  <a:schemeClr val="accent1">
                    <a:lumMod val="75000"/>
                  </a:schemeClr>
                </a:solidFill>
              </a:rPr>
              <a:t>Delegating to others – questions to consider</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Delegating across the four pillars of practice</a:t>
            </a:r>
            <a:endParaRPr lang="en-GB" sz="2400" kern="1200">
              <a:solidFill>
                <a:schemeClr val="accent1">
                  <a:lumMod val="75000"/>
                </a:schemeClr>
              </a:solidFill>
            </a:endParaRP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Reflective questions and identifying your next steps to support safe and effective delegation</a:t>
            </a:r>
            <a:endParaRPr lang="en-GB" sz="2400" kern="1200">
              <a:solidFill>
                <a:schemeClr val="accent1">
                  <a:lumMod val="75000"/>
                </a:schemeClr>
              </a:solidFill>
            </a:endParaRPr>
          </a:p>
        </p:txBody>
      </p:sp>
    </p:spTree>
    <p:extLst>
      <p:ext uri="{BB962C8B-B14F-4D97-AF65-F5344CB8AC3E}">
        <p14:creationId xmlns:p14="http://schemas.microsoft.com/office/powerpoint/2010/main" val="1326827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812B4-FD06-A932-3F81-D342AF5E2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96BBC-AD33-FD22-157D-AFA474C99B72}"/>
              </a:ext>
            </a:extLst>
          </p:cNvPr>
          <p:cNvSpPr>
            <a:spLocks noGrp="1"/>
          </p:cNvSpPr>
          <p:nvPr>
            <p:ph type="title"/>
          </p:nvPr>
        </p:nvSpPr>
        <p:spPr>
          <a:xfrm>
            <a:off x="628650" y="999247"/>
            <a:ext cx="7886700" cy="660786"/>
          </a:xfrm>
          <a:prstGeom prst="rect">
            <a:avLst/>
          </a:prstGeom>
        </p:spPr>
        <p:txBody>
          <a:bodyPr vert="horz" lIns="0" tIns="0" rIns="91440" bIns="0" rtlCol="0" anchor="b" anchorCtr="0">
            <a:noAutofit/>
          </a:bodyPr>
          <a:lstStyle/>
          <a:p>
            <a:r>
              <a:rPr lang="en-GB"/>
              <a:t>The purpose of delegation is to benefit service users</a:t>
            </a:r>
            <a:endParaRPr lang="en-US"/>
          </a:p>
        </p:txBody>
      </p:sp>
      <p:pic>
        <p:nvPicPr>
          <p:cNvPr id="7" name="Picture 6" descr="A orange outline of a person with his arms spread out&#10;&#10;AI-generated content may be incorrect.">
            <a:extLst>
              <a:ext uri="{FF2B5EF4-FFF2-40B4-BE49-F238E27FC236}">
                <a16:creationId xmlns:a16="http://schemas.microsoft.com/office/drawing/2014/main" id="{77296CBC-F498-0F3C-2E1A-B260E8C1479E}"/>
              </a:ext>
            </a:extLst>
          </p:cNvPr>
          <p:cNvPicPr>
            <a:picLocks noChangeAspect="1"/>
          </p:cNvPicPr>
          <p:nvPr/>
        </p:nvPicPr>
        <p:blipFill>
          <a:blip r:embed="rId3">
            <a:extLst>
              <a:ext uri="{28A0092B-C50C-407E-A947-70E740481C1C}">
                <a14:useLocalDpi xmlns:a14="http://schemas.microsoft.com/office/drawing/2010/main" val="0"/>
              </a:ext>
            </a:extLst>
          </a:blip>
          <a:srcRect l="11904" t="12660" r="9968" b="9725"/>
          <a:stretch>
            <a:fillRect/>
          </a:stretch>
        </p:blipFill>
        <p:spPr>
          <a:xfrm>
            <a:off x="1056914" y="2229188"/>
            <a:ext cx="2415492" cy="2399623"/>
          </a:xfrm>
          <a:prstGeom prst="rect">
            <a:avLst/>
          </a:prstGeom>
        </p:spPr>
      </p:pic>
      <p:sp>
        <p:nvSpPr>
          <p:cNvPr id="4" name="Content Placeholder 3">
            <a:extLst>
              <a:ext uri="{FF2B5EF4-FFF2-40B4-BE49-F238E27FC236}">
                <a16:creationId xmlns:a16="http://schemas.microsoft.com/office/drawing/2014/main" id="{98DEDADF-5FA8-8F01-4913-6087098299DE}"/>
              </a:ext>
            </a:extLst>
          </p:cNvPr>
          <p:cNvSpPr>
            <a:spLocks noGrp="1"/>
          </p:cNvSpPr>
          <p:nvPr>
            <p:ph idx="1"/>
          </p:nvPr>
        </p:nvSpPr>
        <p:spPr>
          <a:xfrm>
            <a:off x="3966500" y="1851099"/>
            <a:ext cx="4548850" cy="1700544"/>
          </a:xfrm>
        </p:spPr>
        <p:txBody>
          <a:bodyPr>
            <a:noAutofit/>
          </a:bodyPr>
          <a:lstStyle/>
          <a:p>
            <a:pPr marL="0" indent="0" algn="ctr">
              <a:lnSpc>
                <a:spcPct val="100000"/>
              </a:lnSpc>
              <a:buNone/>
            </a:pPr>
            <a:r>
              <a:rPr lang="en-GB"/>
              <a:t>We use the term ‘service user’ as a broad phrase to refer to </a:t>
            </a:r>
            <a:r>
              <a:rPr lang="en-GB" b="1"/>
              <a:t>those who use or are affected by the services of professionals registered with the HCPC.  </a:t>
            </a:r>
          </a:p>
          <a:p>
            <a:pPr marL="0" indent="0" algn="ctr">
              <a:lnSpc>
                <a:spcPct val="100000"/>
              </a:lnSpc>
              <a:buNone/>
            </a:pPr>
            <a:r>
              <a:rPr lang="en-GB"/>
              <a:t>For example, people accessing services for their health, families, carers, colleagues, students, those you line manage and more.</a:t>
            </a:r>
          </a:p>
        </p:txBody>
      </p:sp>
      <p:sp>
        <p:nvSpPr>
          <p:cNvPr id="3" name="TextBox 2">
            <a:extLst>
              <a:ext uri="{FF2B5EF4-FFF2-40B4-BE49-F238E27FC236}">
                <a16:creationId xmlns:a16="http://schemas.microsoft.com/office/drawing/2014/main" id="{7A210D7D-3734-A6F1-8F42-ABE112F6E6D1}"/>
              </a:ext>
            </a:extLst>
          </p:cNvPr>
          <p:cNvSpPr txBox="1"/>
          <p:nvPr/>
        </p:nvSpPr>
        <p:spPr>
          <a:xfrm>
            <a:off x="459008" y="5443254"/>
            <a:ext cx="8225983" cy="830997"/>
          </a:xfrm>
          <a:prstGeom prst="rect">
            <a:avLst/>
          </a:prstGeom>
          <a:noFill/>
          <a:ln w="12700">
            <a:solidFill>
              <a:schemeClr val="tx1"/>
            </a:solidFill>
          </a:ln>
        </p:spPr>
        <p:txBody>
          <a:bodyPr wrap="square" rtlCol="0">
            <a:spAutoFit/>
          </a:bodyPr>
          <a:lstStyle/>
          <a:p>
            <a:pPr algn="ctr"/>
            <a:r>
              <a:rPr lang="en-GB" sz="2400">
                <a:solidFill>
                  <a:schemeClr val="accent2"/>
                </a:solidFill>
              </a:rPr>
              <a:t>When delegating an activity to another person, it must be because doing so benefits service users.</a:t>
            </a:r>
          </a:p>
        </p:txBody>
      </p:sp>
    </p:spTree>
    <p:extLst>
      <p:ext uri="{BB962C8B-B14F-4D97-AF65-F5344CB8AC3E}">
        <p14:creationId xmlns:p14="http://schemas.microsoft.com/office/powerpoint/2010/main" val="2748498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A8EE4-79A1-8928-C46E-4AFBB7C34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FB11B-D8F7-1D40-4E1D-8F1DFE87A3E8}"/>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2358B101-D8D7-AFF7-7649-E3F40C43D751}"/>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969CAC3F-D8EC-6869-8449-C60226D1DDEA}"/>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27CB6F94-7C8F-89D5-355F-DEE17F994F45}"/>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2666EECC-FFAB-010E-D5B1-2AD742DD2BFF}"/>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A90055D2-E604-B209-8C03-D496BE5BE9B4}"/>
                </a:ext>
              </a:extLst>
            </p:cNvPr>
            <p:cNvSpPr txBox="1">
              <a:spLocks/>
            </p:cNvSpPr>
            <p:nvPr/>
          </p:nvSpPr>
          <p:spPr>
            <a:xfrm>
              <a:off x="3295370" y="2994362"/>
              <a:ext cx="2369260" cy="1809649"/>
            </a:xfrm>
            <a:prstGeom prst="rect">
              <a:avLst/>
            </a:prstGeom>
          </p:spPr>
          <p:txBody>
            <a:bodyPr vert="horz" lIns="91440" tIns="45720" rIns="91440" bIns="45720" rtlCol="0" anchor="t">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List all your service user groups?</a:t>
              </a:r>
            </a:p>
            <a:p>
              <a:pPr marL="0" indent="0" algn="ctr">
                <a:lnSpc>
                  <a:spcPct val="125000"/>
                </a:lnSpc>
                <a:buNone/>
                <a:defRPr/>
              </a:pPr>
              <a:r>
                <a:rPr lang="en-GB" sz="1600">
                  <a:solidFill>
                    <a:srgbClr val="1961A3">
                      <a:lumMod val="75000"/>
                    </a:srgbClr>
                  </a:solidFill>
                  <a:latin typeface="Arial"/>
                  <a:cs typeface="Arial"/>
                </a:rPr>
                <a:t>What do you already delegate to and how does this benefit your service users?</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FF3FC9E8-1AC1-AEB9-FA28-5384CE53FC20}"/>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EFAA291B-3235-F234-AC1D-4C6E92861738}"/>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B45EDABA-AFFB-AED0-7C82-1FB72ED43158}"/>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6517A608-5CE3-EECE-E355-3B1759E46149}"/>
                </a:ext>
              </a:extLst>
            </p:cNvPr>
            <p:cNvSpPr txBox="1">
              <a:spLocks/>
            </p:cNvSpPr>
            <p:nvPr/>
          </p:nvSpPr>
          <p:spPr>
            <a:xfrm>
              <a:off x="6111682" y="2999865"/>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How do you capture the impact and benefits of the work you currently delegate?  </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Are there any additional actions you would like to consider?</a:t>
              </a:r>
            </a:p>
          </p:txBody>
        </p:sp>
        <p:sp>
          <p:nvSpPr>
            <p:cNvPr id="9" name="Oval 8">
              <a:extLst>
                <a:ext uri="{FF2B5EF4-FFF2-40B4-BE49-F238E27FC236}">
                  <a16:creationId xmlns:a16="http://schemas.microsoft.com/office/drawing/2014/main" id="{C05878C4-41A9-CB22-5F26-08FD35AD8F50}"/>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EC1B4156-F9C2-A3E4-7DAF-894E3A774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3071070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D63F8-84D0-6F15-CCEE-52920ACA4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EDA2D-B92C-EA76-C6EE-A1DE8CB958DD}"/>
              </a:ext>
            </a:extLst>
          </p:cNvPr>
          <p:cNvSpPr>
            <a:spLocks noGrp="1"/>
          </p:cNvSpPr>
          <p:nvPr>
            <p:ph type="title"/>
          </p:nvPr>
        </p:nvSpPr>
        <p:spPr>
          <a:xfrm>
            <a:off x="566622" y="1049309"/>
            <a:ext cx="7886700" cy="660786"/>
          </a:xfrm>
          <a:prstGeom prst="rect">
            <a:avLst/>
          </a:prstGeom>
        </p:spPr>
        <p:txBody>
          <a:bodyPr/>
          <a:lstStyle/>
          <a:p>
            <a:r>
              <a:rPr lang="en-GB"/>
              <a:t>HCPC standards for delegation </a:t>
            </a:r>
          </a:p>
        </p:txBody>
      </p:sp>
      <p:sp>
        <p:nvSpPr>
          <p:cNvPr id="3" name="Content Placeholder 2">
            <a:extLst>
              <a:ext uri="{FF2B5EF4-FFF2-40B4-BE49-F238E27FC236}">
                <a16:creationId xmlns:a16="http://schemas.microsoft.com/office/drawing/2014/main" id="{FBE4795E-062D-5CF2-F1F9-4281A2B6E426}"/>
              </a:ext>
            </a:extLst>
          </p:cNvPr>
          <p:cNvSpPr>
            <a:spLocks noGrp="1"/>
          </p:cNvSpPr>
          <p:nvPr>
            <p:ph idx="1"/>
          </p:nvPr>
        </p:nvSpPr>
        <p:spPr>
          <a:xfrm>
            <a:off x="1385772" y="2238376"/>
            <a:ext cx="6548553" cy="3733799"/>
          </a:xfrm>
          <a:prstGeom prst="roundRect">
            <a:avLst>
              <a:gd name="adj" fmla="val 7701"/>
            </a:avLst>
          </a:prstGeom>
          <a:gradFill>
            <a:gsLst>
              <a:gs pos="0">
                <a:srgbClr val="FF6600">
                  <a:alpha val="22000"/>
                </a:srgbClr>
              </a:gs>
              <a:gs pos="100000">
                <a:srgbClr val="FF7F96">
                  <a:alpha val="0"/>
                </a:srgbClr>
              </a:gs>
              <a:gs pos="29000">
                <a:srgbClr val="FF7F96">
                  <a:alpha val="0"/>
                </a:srgbClr>
              </a:gs>
            </a:gsLst>
            <a:lin ang="16200000" scaled="1"/>
          </a:gradFill>
          <a:ln w="25400">
            <a:solidFill>
              <a:srgbClr val="FF6600"/>
            </a:solidFill>
          </a:ln>
        </p:spPr>
        <p:txBody>
          <a:bodyPr>
            <a:normAutofit/>
          </a:bodyPr>
          <a:lstStyle/>
          <a:p>
            <a:pPr marL="0" indent="0" algn="ctr">
              <a:lnSpc>
                <a:spcPct val="125000"/>
              </a:lnSpc>
              <a:spcBef>
                <a:spcPts val="0"/>
              </a:spcBef>
              <a:spcAft>
                <a:spcPts val="750"/>
              </a:spcAft>
              <a:buNone/>
            </a:pPr>
            <a:r>
              <a:rPr lang="en-GB" b="1">
                <a:solidFill>
                  <a:srgbClr val="FF6600"/>
                </a:solidFill>
              </a:rPr>
              <a:t>Standards of conduct, performance</a:t>
            </a:r>
            <a:br>
              <a:rPr lang="en-GB" b="1">
                <a:solidFill>
                  <a:srgbClr val="FF6600"/>
                </a:solidFill>
              </a:rPr>
            </a:br>
            <a:r>
              <a:rPr lang="en-GB" b="1">
                <a:solidFill>
                  <a:srgbClr val="FF6600"/>
                </a:solidFill>
              </a:rPr>
              <a:t>and ethics</a:t>
            </a:r>
          </a:p>
          <a:p>
            <a:pPr marL="0" indent="0" algn="ctr">
              <a:lnSpc>
                <a:spcPct val="125000"/>
              </a:lnSpc>
              <a:spcBef>
                <a:spcPts val="0"/>
              </a:spcBef>
              <a:spcAft>
                <a:spcPts val="750"/>
              </a:spcAft>
              <a:buNone/>
            </a:pPr>
            <a:br>
              <a:rPr lang="en-GB" sz="1000">
                <a:solidFill>
                  <a:srgbClr val="FF6600"/>
                </a:solidFill>
              </a:rPr>
            </a:br>
            <a:r>
              <a:rPr lang="en-GB" sz="1800">
                <a:solidFill>
                  <a:srgbClr val="FF6600"/>
                </a:solidFill>
              </a:rPr>
              <a:t>4.1 You must only delegate work to someone who </a:t>
            </a:r>
            <a:br>
              <a:rPr lang="en-GB" sz="1800">
                <a:solidFill>
                  <a:srgbClr val="FF6600"/>
                </a:solidFill>
              </a:rPr>
            </a:br>
            <a:r>
              <a:rPr lang="en-GB" sz="1800">
                <a:solidFill>
                  <a:srgbClr val="FF6600"/>
                </a:solidFill>
              </a:rPr>
              <a:t>has the knowledge, skills and experience needed to </a:t>
            </a:r>
            <a:br>
              <a:rPr lang="en-GB" sz="1800">
                <a:solidFill>
                  <a:srgbClr val="FF6600"/>
                </a:solidFill>
              </a:rPr>
            </a:br>
            <a:r>
              <a:rPr lang="en-GB" sz="1800">
                <a:solidFill>
                  <a:srgbClr val="FF6600"/>
                </a:solidFill>
              </a:rPr>
              <a:t>carry it out safely and effectively.</a:t>
            </a:r>
          </a:p>
          <a:p>
            <a:pPr marL="0" indent="0" algn="ctr">
              <a:lnSpc>
                <a:spcPct val="125000"/>
              </a:lnSpc>
              <a:spcBef>
                <a:spcPts val="0"/>
              </a:spcBef>
              <a:spcAft>
                <a:spcPts val="750"/>
              </a:spcAft>
              <a:buNone/>
            </a:pPr>
            <a:br>
              <a:rPr lang="en-GB" sz="500">
                <a:solidFill>
                  <a:srgbClr val="FF6600"/>
                </a:solidFill>
              </a:rPr>
            </a:br>
            <a:br>
              <a:rPr lang="en-GB" sz="500">
                <a:solidFill>
                  <a:srgbClr val="FF6600"/>
                </a:solidFill>
              </a:rPr>
            </a:br>
            <a:r>
              <a:rPr lang="en-GB" sz="1800">
                <a:solidFill>
                  <a:srgbClr val="FF6600"/>
                </a:solidFill>
              </a:rPr>
              <a:t>4.2 You must continue to provide appropriate supervision</a:t>
            </a:r>
            <a:br>
              <a:rPr lang="en-GB" sz="1800">
                <a:solidFill>
                  <a:srgbClr val="FF6600"/>
                </a:solidFill>
              </a:rPr>
            </a:br>
            <a:r>
              <a:rPr lang="en-GB" sz="1800">
                <a:solidFill>
                  <a:srgbClr val="FF6600"/>
                </a:solidFill>
              </a:rPr>
              <a:t>and support to those you delegate work to.</a:t>
            </a:r>
          </a:p>
        </p:txBody>
      </p:sp>
    </p:spTree>
    <p:extLst>
      <p:ext uri="{BB962C8B-B14F-4D97-AF65-F5344CB8AC3E}">
        <p14:creationId xmlns:p14="http://schemas.microsoft.com/office/powerpoint/2010/main" val="376409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F55D-F0AB-75BC-5268-13AA0ABF7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3295E-80BC-5C80-C3E8-3A831BBB2C92}"/>
              </a:ext>
            </a:extLst>
          </p:cNvPr>
          <p:cNvSpPr>
            <a:spLocks noGrp="1"/>
          </p:cNvSpPr>
          <p:nvPr>
            <p:ph type="title"/>
          </p:nvPr>
        </p:nvSpPr>
        <p:spPr>
          <a:xfrm>
            <a:off x="619261" y="996169"/>
            <a:ext cx="7886700" cy="660786"/>
          </a:xfrm>
          <a:prstGeom prst="rect">
            <a:avLst/>
          </a:prstGeom>
        </p:spPr>
        <p:txBody>
          <a:bodyPr vert="horz" lIns="0" tIns="0" rIns="91440" bIns="0" rtlCol="0" anchor="b" anchorCtr="0">
            <a:noAutofit/>
          </a:bodyPr>
          <a:lstStyle/>
          <a:p>
            <a:r>
              <a:rPr lang="en-GB"/>
              <a:t>HCPC standards for scope of practice </a:t>
            </a:r>
            <a:endParaRPr lang="en-US"/>
          </a:p>
        </p:txBody>
      </p:sp>
      <p:sp>
        <p:nvSpPr>
          <p:cNvPr id="6" name="Content Placeholder 2">
            <a:extLst>
              <a:ext uri="{FF2B5EF4-FFF2-40B4-BE49-F238E27FC236}">
                <a16:creationId xmlns:a16="http://schemas.microsoft.com/office/drawing/2014/main" id="{1CF50CD9-0046-A9F5-4B5B-68A687366EE4}"/>
              </a:ext>
            </a:extLst>
          </p:cNvPr>
          <p:cNvSpPr txBox="1">
            <a:spLocks/>
          </p:cNvSpPr>
          <p:nvPr/>
        </p:nvSpPr>
        <p:spPr>
          <a:xfrm>
            <a:off x="1122790" y="2060955"/>
            <a:ext cx="6898419" cy="3998651"/>
          </a:xfrm>
          <a:prstGeom prst="roundRect">
            <a:avLst>
              <a:gd name="adj" fmla="val 7701"/>
            </a:avLst>
          </a:prstGeom>
          <a:gradFill>
            <a:gsLst>
              <a:gs pos="0">
                <a:srgbClr val="FF6600">
                  <a:alpha val="22000"/>
                </a:srgbClr>
              </a:gs>
              <a:gs pos="100000">
                <a:srgbClr val="FF7F96">
                  <a:alpha val="0"/>
                </a:srgbClr>
              </a:gs>
              <a:gs pos="29000">
                <a:srgbClr val="FF7F96">
                  <a:alpha val="0"/>
                </a:srgbClr>
              </a:gs>
            </a:gsLst>
            <a:lin ang="16200000" scaled="1"/>
          </a:gradFill>
          <a:ln w="25400">
            <a:solidFill>
              <a:srgbClr val="FF6600"/>
            </a:solidFill>
          </a:ln>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lang="en-GB" b="1">
                <a:solidFill>
                  <a:srgbClr val="FF6600"/>
                </a:solidFill>
              </a:rPr>
              <a:t>Standards of conduct, performance and ethics</a:t>
            </a:r>
            <a:endParaRPr kumimoji="0" lang="en-GB" sz="20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GB" sz="5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3.1 You must only practise in the areas where you have the </a:t>
            </a:r>
            <a:r>
              <a:rPr kumimoji="0" lang="en-GB"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appropriate knowledge, skills and experience</a:t>
            </a: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 to meet the needs of a service user safely and effectively</a:t>
            </a: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GB" sz="5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3.2 You must undertake </a:t>
            </a:r>
            <a:r>
              <a:rPr kumimoji="0" lang="en-GB"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additional training </a:t>
            </a: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to update your knowledge, skills and experience if you wish to widen your scope of practice</a:t>
            </a:r>
            <a:r>
              <a:rPr kumimoji="0" lang="en-US"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t>
            </a: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US" sz="5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3.3 You must </a:t>
            </a:r>
            <a:r>
              <a:rPr kumimoji="0" lang="en-GB"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refer a service user </a:t>
            </a: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to an appropriate practitioner if the care, treatment or other services they need are beyond your scope of practice. This person must hold the appropriate knowledge, skills and experience to meet the needs of the service user safely and effectively</a:t>
            </a:r>
            <a:endParaRPr kumimoji="0" lang="en-US" sz="18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332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C2FF-7753-B07D-2BC8-F2B18A5BE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2A434-521C-9EA0-FEBE-4471A0091166}"/>
              </a:ext>
            </a:extLst>
          </p:cNvPr>
          <p:cNvSpPr>
            <a:spLocks noGrp="1"/>
          </p:cNvSpPr>
          <p:nvPr>
            <p:ph type="title"/>
          </p:nvPr>
        </p:nvSpPr>
        <p:spPr>
          <a:xfrm>
            <a:off x="628650" y="1762917"/>
            <a:ext cx="7886700" cy="660786"/>
          </a:xfrm>
          <a:prstGeom prst="rect">
            <a:avLst/>
          </a:prstGeom>
        </p:spPr>
        <p:txBody>
          <a:bodyPr/>
          <a:lstStyle/>
          <a:p>
            <a:r>
              <a:rPr lang="en-GB"/>
              <a:t>Delegating within the workforce – the need for local policies and processes to make the most of the knowledge and skills within the team</a:t>
            </a:r>
          </a:p>
        </p:txBody>
      </p:sp>
      <p:pic>
        <p:nvPicPr>
          <p:cNvPr id="25" name="Picture 24" descr="Doctor high-fiving child after shot">
            <a:extLst>
              <a:ext uri="{FF2B5EF4-FFF2-40B4-BE49-F238E27FC236}">
                <a16:creationId xmlns:a16="http://schemas.microsoft.com/office/drawing/2014/main" id="{8FABEA2C-301D-76F8-321F-1B3102ABEEBD}"/>
              </a:ext>
            </a:extLst>
          </p:cNvPr>
          <p:cNvPicPr>
            <a:picLocks noChangeAspect="1"/>
          </p:cNvPicPr>
          <p:nvPr/>
        </p:nvPicPr>
        <p:blipFill rotWithShape="1">
          <a:blip r:embed="rId3">
            <a:extLst>
              <a:ext uri="{28A0092B-C50C-407E-A947-70E740481C1C}">
                <a14:useLocalDpi xmlns:a14="http://schemas.microsoft.com/office/drawing/2010/main" val="0"/>
              </a:ext>
            </a:extLst>
          </a:blip>
          <a:srcRect l="804" t="652" r="29768" b="-381"/>
          <a:stretch>
            <a:fillRect/>
          </a:stretch>
        </p:blipFill>
        <p:spPr>
          <a:xfrm>
            <a:off x="5659828" y="3252096"/>
            <a:ext cx="2445947" cy="2445947"/>
          </a:xfrm>
          <a:prstGeom prst="ellipse">
            <a:avLst/>
          </a:prstGeom>
          <a:ln w="22225">
            <a:solidFill>
              <a:srgbClr val="FF6600"/>
            </a:solidFill>
          </a:ln>
        </p:spPr>
      </p:pic>
      <p:graphicFrame>
        <p:nvGraphicFramePr>
          <p:cNvPr id="18" name="Diagram 17">
            <a:extLst>
              <a:ext uri="{FF2B5EF4-FFF2-40B4-BE49-F238E27FC236}">
                <a16:creationId xmlns:a16="http://schemas.microsoft.com/office/drawing/2014/main" id="{4F3A41D1-2199-7E5B-8BB1-D4DAE4B26C95}"/>
              </a:ext>
            </a:extLst>
          </p:cNvPr>
          <p:cNvGraphicFramePr/>
          <p:nvPr>
            <p:extLst>
              <p:ext uri="{D42A27DB-BD31-4B8C-83A1-F6EECF244321}">
                <p14:modId xmlns:p14="http://schemas.microsoft.com/office/powerpoint/2010/main" val="2333715175"/>
              </p:ext>
            </p:extLst>
          </p:nvPr>
        </p:nvGraphicFramePr>
        <p:xfrm>
          <a:off x="1119779" y="2699834"/>
          <a:ext cx="4694642" cy="3731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376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DF42-BEFE-03A5-1803-30EC52EA9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825DE-0AE8-A979-36DA-5615F681AEF8}"/>
              </a:ext>
            </a:extLst>
          </p:cNvPr>
          <p:cNvSpPr>
            <a:spLocks noGrp="1"/>
          </p:cNvSpPr>
          <p:nvPr>
            <p:ph type="title"/>
          </p:nvPr>
        </p:nvSpPr>
        <p:spPr>
          <a:xfrm>
            <a:off x="595197" y="1049544"/>
            <a:ext cx="7886700" cy="660786"/>
          </a:xfrm>
          <a:prstGeom prst="rect">
            <a:avLst/>
          </a:prstGeom>
        </p:spPr>
        <p:txBody>
          <a:bodyPr>
            <a:normAutofit/>
          </a:bodyPr>
          <a:lstStyle/>
          <a:p>
            <a:r>
              <a:rPr lang="en-GB"/>
              <a:t>Delegation: Practical points to consider</a:t>
            </a:r>
          </a:p>
        </p:txBody>
      </p:sp>
      <p:sp>
        <p:nvSpPr>
          <p:cNvPr id="3" name="Content Placeholder 2">
            <a:extLst>
              <a:ext uri="{FF2B5EF4-FFF2-40B4-BE49-F238E27FC236}">
                <a16:creationId xmlns:a16="http://schemas.microsoft.com/office/drawing/2014/main" id="{A05BA3BD-81F3-BF32-95FF-4A23D985BDBB}"/>
              </a:ext>
            </a:extLst>
          </p:cNvPr>
          <p:cNvSpPr>
            <a:spLocks noGrp="1"/>
          </p:cNvSpPr>
          <p:nvPr>
            <p:ph idx="1"/>
          </p:nvPr>
        </p:nvSpPr>
        <p:spPr>
          <a:xfrm>
            <a:off x="595197" y="1914528"/>
            <a:ext cx="7886700" cy="4439973"/>
          </a:xfrm>
        </p:spPr>
        <p:txBody>
          <a:bodyPr vert="horz" lIns="91440" tIns="45720" rIns="91440" bIns="45720" rtlCol="0" anchor="t">
            <a:normAutofit lnSpcReduction="10000"/>
          </a:bodyPr>
          <a:lstStyle/>
          <a:p>
            <a:pPr marL="285750" indent="-285750">
              <a:lnSpc>
                <a:spcPct val="125000"/>
              </a:lnSpc>
              <a:spcBef>
                <a:spcPts val="0"/>
              </a:spcBef>
              <a:spcAft>
                <a:spcPts val="750"/>
              </a:spcAft>
            </a:pPr>
            <a:r>
              <a:rPr lang="en-GB" sz="1800">
                <a:latin typeface="Arial"/>
                <a:cs typeface="Arial"/>
              </a:rPr>
              <a:t>Delegation is a core component of maintaining </a:t>
            </a:r>
            <a:r>
              <a:rPr lang="en-GB" sz="1800" b="1">
                <a:latin typeface="Arial"/>
                <a:cs typeface="Arial"/>
              </a:rPr>
              <a:t>safe, productive and efficient practice </a:t>
            </a:r>
            <a:r>
              <a:rPr lang="en-GB" sz="1800">
                <a:latin typeface="Arial"/>
                <a:cs typeface="Arial"/>
              </a:rPr>
              <a:t>– it is a mutual legal duty between the employer, the person delegating and the person being delegated to.</a:t>
            </a:r>
          </a:p>
          <a:p>
            <a:pPr marL="285750" indent="-285750">
              <a:lnSpc>
                <a:spcPct val="125000"/>
              </a:lnSpc>
              <a:spcBef>
                <a:spcPts val="0"/>
              </a:spcBef>
              <a:spcAft>
                <a:spcPts val="750"/>
              </a:spcAft>
            </a:pPr>
            <a:r>
              <a:rPr lang="en-GB" sz="1800"/>
              <a:t>Active learning / continuing professional development is required to support safe and efficient delegation, including delegating to others and being delegated to.</a:t>
            </a:r>
          </a:p>
          <a:p>
            <a:pPr marL="285750" indent="-285750">
              <a:lnSpc>
                <a:spcPct val="125000"/>
              </a:lnSpc>
              <a:spcBef>
                <a:spcPts val="0"/>
              </a:spcBef>
              <a:spcAft>
                <a:spcPts val="750"/>
              </a:spcAft>
            </a:pPr>
            <a:r>
              <a:rPr lang="en-GB" sz="1800"/>
              <a:t>Some registrants may be delegating activities to people outside of their organisation e.g. care workers.</a:t>
            </a:r>
          </a:p>
          <a:p>
            <a:pPr marL="285750" indent="-285750">
              <a:lnSpc>
                <a:spcPct val="125000"/>
              </a:lnSpc>
              <a:spcBef>
                <a:spcPts val="0"/>
              </a:spcBef>
              <a:spcAft>
                <a:spcPts val="750"/>
              </a:spcAft>
            </a:pPr>
            <a:r>
              <a:rPr lang="en-GB" sz="1800"/>
              <a:t>There may be unseen power dynamics in the delegation process that need to be considered.</a:t>
            </a:r>
          </a:p>
          <a:p>
            <a:pPr marL="285750" indent="-285750">
              <a:lnSpc>
                <a:spcPct val="125000"/>
              </a:lnSpc>
              <a:spcBef>
                <a:spcPts val="0"/>
              </a:spcBef>
              <a:spcAft>
                <a:spcPts val="750"/>
              </a:spcAft>
            </a:pPr>
            <a:r>
              <a:rPr lang="en-GB" sz="1800"/>
              <a:t>Delegation is a relational activity, and individuals must feel supported.  It is an on-going process that requires professional judgement.</a:t>
            </a:r>
          </a:p>
        </p:txBody>
      </p:sp>
    </p:spTree>
    <p:extLst>
      <p:ext uri="{BB962C8B-B14F-4D97-AF65-F5344CB8AC3E}">
        <p14:creationId xmlns:p14="http://schemas.microsoft.com/office/powerpoint/2010/main" val="1941240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EBC6-B3DA-FF43-EC7C-CBBCA1529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537D2-59DC-C9F7-2B7F-CCA50700F477}"/>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7625E8B0-EB58-6F61-CE54-41FDE7866C46}"/>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F3D7EC60-A220-60F2-1D44-117C93ECB683}"/>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BFCC8AD7-3B6A-F37F-26B8-FCE52A0188C2}"/>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31C41591-3834-F654-37FB-59C07C8F5E3B}"/>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25EB1FC7-375A-77C2-6B1C-2D3E2CB9C9AE}"/>
                </a:ext>
              </a:extLst>
            </p:cNvPr>
            <p:cNvSpPr txBox="1">
              <a:spLocks/>
            </p:cNvSpPr>
            <p:nvPr/>
          </p:nvSpPr>
          <p:spPr>
            <a:xfrm>
              <a:off x="3295370" y="2994362"/>
              <a:ext cx="236926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Reflect on an example where you have delegated an activity to someone else or have been asked to accept a delegated activity.</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What supervision and support was provided?  What did you learn from the experience?</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674EF620-B7F1-7AB5-BB8A-7C3490532FBA}"/>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79635BD5-9553-8E35-05B3-FD1338DEA04D}"/>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10B384A6-A63D-035C-B558-8048911BE332}"/>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163AAECE-7073-F8FC-496D-5FD72E779AC2}"/>
                </a:ext>
              </a:extLst>
            </p:cNvPr>
            <p:cNvSpPr txBox="1">
              <a:spLocks/>
            </p:cNvSpPr>
            <p:nvPr/>
          </p:nvSpPr>
          <p:spPr>
            <a:xfrm>
              <a:off x="6111682" y="2999865"/>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If you are employed within an organisation, what are the local policies and processes to support safe and effective delegation?</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Are there any additional actions you would like to consider?</a:t>
              </a:r>
            </a:p>
          </p:txBody>
        </p:sp>
        <p:sp>
          <p:nvSpPr>
            <p:cNvPr id="9" name="Oval 8">
              <a:extLst>
                <a:ext uri="{FF2B5EF4-FFF2-40B4-BE49-F238E27FC236}">
                  <a16:creationId xmlns:a16="http://schemas.microsoft.com/office/drawing/2014/main" id="{31B82035-B125-F41C-3839-7AA6399040F8}"/>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683F678C-F12A-B644-6BF0-9C599BD3E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3671009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HCPC webinar">
      <a:dk1>
        <a:sysClr val="windowText" lastClr="000000"/>
      </a:dk1>
      <a:lt1>
        <a:sysClr val="window" lastClr="FFFFFF"/>
      </a:lt1>
      <a:dk2>
        <a:srgbClr val="44546A"/>
      </a:dk2>
      <a:lt2>
        <a:srgbClr val="E7E6E6"/>
      </a:lt2>
      <a:accent1>
        <a:srgbClr val="1961A3"/>
      </a:accent1>
      <a:accent2>
        <a:srgbClr val="002C6F"/>
      </a:accent2>
      <a:accent3>
        <a:srgbClr val="DF3226"/>
      </a:accent3>
      <a:accent4>
        <a:srgbClr val="BC1478"/>
      </a:accent4>
      <a:accent5>
        <a:srgbClr val="702F8A"/>
      </a:accent5>
      <a:accent6>
        <a:srgbClr val="187F8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Liaison Service -  Powerpoint template March 2024" id="{C586B2B7-EE5E-489F-A5AE-A73FCF3E0175}" vid="{0C820A06-5F2B-49F4-AC87-DF43B4A11CEB}"/>
    </a:ext>
  </a:extLst>
</a:theme>
</file>

<file path=ppt/theme/theme2.xml><?xml version="1.0" encoding="utf-8"?>
<a:theme xmlns:a="http://schemas.openxmlformats.org/drawingml/2006/main" name="2_Office Theme">
  <a:themeElements>
    <a:clrScheme name="HCPC webinar">
      <a:dk1>
        <a:sysClr val="windowText" lastClr="000000"/>
      </a:dk1>
      <a:lt1>
        <a:sysClr val="window" lastClr="FFFFFF"/>
      </a:lt1>
      <a:dk2>
        <a:srgbClr val="44546A"/>
      </a:dk2>
      <a:lt2>
        <a:srgbClr val="E7E6E6"/>
      </a:lt2>
      <a:accent1>
        <a:srgbClr val="1961A3"/>
      </a:accent1>
      <a:accent2>
        <a:srgbClr val="002C6F"/>
      </a:accent2>
      <a:accent3>
        <a:srgbClr val="DF3226"/>
      </a:accent3>
      <a:accent4>
        <a:srgbClr val="BC1478"/>
      </a:accent4>
      <a:accent5>
        <a:srgbClr val="702F8A"/>
      </a:accent5>
      <a:accent6>
        <a:srgbClr val="187F8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Liaison Service -  Powerpoint template March 2024" id="{C586B2B7-EE5E-489F-A5AE-A73FCF3E0175}" vid="{0C820A06-5F2B-49F4-AC87-DF43B4A11C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69BA9B79D3F4FB3E9CF6F910794EB" ma:contentTypeVersion="12" ma:contentTypeDescription="Create a new document." ma:contentTypeScope="" ma:versionID="9e19d97c3d9a2e3b46409c22af4abd94">
  <xsd:schema xmlns:xsd="http://www.w3.org/2001/XMLSchema" xmlns:xs="http://www.w3.org/2001/XMLSchema" xmlns:p="http://schemas.microsoft.com/office/2006/metadata/properties" xmlns:ns2="c91100c0-2b7d-4e58-8226-ff8a9ba56698" xmlns:ns3="6b83d4ad-82cf-4f2c-98bf-a97c43708b3a" targetNamespace="http://schemas.microsoft.com/office/2006/metadata/properties" ma:root="true" ma:fieldsID="e98dd44ce0cc3565bbf71dd3ce12ebeb" ns2:_="" ns3:_="">
    <xsd:import namespace="c91100c0-2b7d-4e58-8226-ff8a9ba56698"/>
    <xsd:import namespace="6b83d4ad-82cf-4f2c-98bf-a97c43708b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Recor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100c0-2b7d-4e58-8226-ff8a9ba56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2a10f7-c7ef-4ddf-9927-83ac14caaa1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Recorded" ma:index="19" nillable="true" ma:displayName="Recorded" ma:format="DateOnly" ma:internalName="Record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b83d4ad-82cf-4f2c-98bf-a97c43708b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596ffa-198e-4ea6-b78d-815b4e839700}" ma:internalName="TaxCatchAll" ma:showField="CatchAllData" ma:web="6b83d4ad-82cf-4f2c-98bf-a97c43708b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1100c0-2b7d-4e58-8226-ff8a9ba56698">
      <Terms xmlns="http://schemas.microsoft.com/office/infopath/2007/PartnerControls"/>
    </lcf76f155ced4ddcb4097134ff3c332f>
    <TaxCatchAll xmlns="6b83d4ad-82cf-4f2c-98bf-a97c43708b3a" xsi:nil="true"/>
    <Recorded xmlns="c91100c0-2b7d-4e58-8226-ff8a9ba56698" xsi:nil="true"/>
  </documentManagement>
</p:properties>
</file>

<file path=customXml/itemProps1.xml><?xml version="1.0" encoding="utf-8"?>
<ds:datastoreItem xmlns:ds="http://schemas.openxmlformats.org/officeDocument/2006/customXml" ds:itemID="{2EEE4D29-D1BB-4600-AE56-98929F0F99AD}">
  <ds:schemaRefs>
    <ds:schemaRef ds:uri="6b83d4ad-82cf-4f2c-98bf-a97c43708b3a"/>
    <ds:schemaRef ds:uri="c91100c0-2b7d-4e58-8226-ff8a9ba566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7FA5A2-9401-4524-92BF-FFC372968843}">
  <ds:schemaRefs>
    <ds:schemaRef ds:uri="http://schemas.microsoft.com/sharepoint/v3/contenttype/forms"/>
  </ds:schemaRefs>
</ds:datastoreItem>
</file>

<file path=customXml/itemProps3.xml><?xml version="1.0" encoding="utf-8"?>
<ds:datastoreItem xmlns:ds="http://schemas.openxmlformats.org/officeDocument/2006/customXml" ds:itemID="{EEDB4790-72EE-410B-8A21-19B96668E2FD}">
  <ds:schemaRefs>
    <ds:schemaRef ds:uri="6b83d4ad-82cf-4f2c-98bf-a97c43708b3a"/>
    <ds:schemaRef ds:uri="c91100c0-2b7d-4e58-8226-ff8a9ba566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1484</Words>
  <Application>Microsoft Office PowerPoint</Application>
  <PresentationFormat>On-screen Show (4:3)</PresentationFormat>
  <Paragraphs>95</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Aptos</vt:lpstr>
      <vt:lpstr>Arial</vt:lpstr>
      <vt:lpstr>Wingdings</vt:lpstr>
      <vt:lpstr>1_Office Theme</vt:lpstr>
      <vt:lpstr>2_Office Theme</vt:lpstr>
      <vt:lpstr>Delegation: what the standards say and reflective questions to guide practice </vt:lpstr>
      <vt:lpstr>Content</vt:lpstr>
      <vt:lpstr>The purpose of delegation is to benefit service users</vt:lpstr>
      <vt:lpstr>Reflective questions and any further actions?</vt:lpstr>
      <vt:lpstr>HCPC standards for delegation </vt:lpstr>
      <vt:lpstr>HCPC standards for scope of practice </vt:lpstr>
      <vt:lpstr>Delegating within the workforce – the need for local policies and processes to make the most of the knowledge and skills within the team</vt:lpstr>
      <vt:lpstr>Delegation: Practical points to consider</vt:lpstr>
      <vt:lpstr>Reflective questions and any further actions?</vt:lpstr>
      <vt:lpstr>Delegation across the four pillars of practice</vt:lpstr>
      <vt:lpstr>Questions to consider when thinking about delegating</vt:lpstr>
      <vt:lpstr>Reflective questions and any further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Delegation - what the standards say and reflective questions to guide practice</dc:title>
  <dc:creator>HCPC</dc:creator>
  <cp:lastModifiedBy>Becky Glass</cp:lastModifiedBy>
  <cp:revision>2</cp:revision>
  <dcterms:created xsi:type="dcterms:W3CDTF">2025-04-28T10:14:47Z</dcterms:created>
  <dcterms:modified xsi:type="dcterms:W3CDTF">2026-02-19T19:04:37Z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e234-adb8-40d2-945d-32bf08ea3300_Enabled">
    <vt:lpwstr>true</vt:lpwstr>
  </property>
  <property fmtid="{D5CDD505-2E9C-101B-9397-08002B2CF9AE}" pid="3" name="MSIP_Label_9811e234-adb8-40d2-945d-32bf08ea3300_SetDate">
    <vt:lpwstr>2025-04-28T10:19:20Z</vt:lpwstr>
  </property>
  <property fmtid="{D5CDD505-2E9C-101B-9397-08002B2CF9AE}" pid="4" name="MSIP_Label_9811e234-adb8-40d2-945d-32bf08ea3300_Method">
    <vt:lpwstr>Privileged</vt:lpwstr>
  </property>
  <property fmtid="{D5CDD505-2E9C-101B-9397-08002B2CF9AE}" pid="5" name="MSIP_Label_9811e234-adb8-40d2-945d-32bf08ea3300_Name">
    <vt:lpwstr>9811e234-adb8-40d2-945d-32bf08ea3300</vt:lpwstr>
  </property>
  <property fmtid="{D5CDD505-2E9C-101B-9397-08002B2CF9AE}" pid="6" name="MSIP_Label_9811e234-adb8-40d2-945d-32bf08ea3300_SiteId">
    <vt:lpwstr>204c66d3-15b2-4b28-920b-3969a52f1f8e</vt:lpwstr>
  </property>
  <property fmtid="{D5CDD505-2E9C-101B-9397-08002B2CF9AE}" pid="7" name="MSIP_Label_9811e234-adb8-40d2-945d-32bf08ea3300_ActionId">
    <vt:lpwstr>b3a60e77-c35f-4542-a985-714deda8c588</vt:lpwstr>
  </property>
  <property fmtid="{D5CDD505-2E9C-101B-9397-08002B2CF9AE}" pid="8" name="MSIP_Label_9811e234-adb8-40d2-945d-32bf08ea3300_ContentBits">
    <vt:lpwstr>0</vt:lpwstr>
  </property>
  <property fmtid="{D5CDD505-2E9C-101B-9397-08002B2CF9AE}" pid="9" name="MSIP_Label_9811e234-adb8-40d2-945d-32bf08ea3300_Tag">
    <vt:lpwstr>10, 0, 1, 1</vt:lpwstr>
  </property>
  <property fmtid="{D5CDD505-2E9C-101B-9397-08002B2CF9AE}" pid="10" name="ContentTypeId">
    <vt:lpwstr>0x01010055269BA9B79D3F4FB3E9CF6F910794EB</vt:lpwstr>
  </property>
  <property fmtid="{D5CDD505-2E9C-101B-9397-08002B2CF9AE}" pid="11" name="MediaServiceImageTags">
    <vt:lpwstr/>
  </property>
</Properties>
</file>